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72"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autoTitleDeleted val="1"/>
    <c:plotArea>
      <c:layout/>
      <c:scatterChart>
        <c:scatterStyle val="smoothMarker"/>
        <c:ser>
          <c:idx val="0"/>
          <c:order val="0"/>
          <c:tx>
            <c:strRef>
              <c:f>Hoja1!$B$1</c:f>
              <c:strCache>
                <c:ptCount val="1"/>
                <c:pt idx="0">
                  <c:v>Valores Y</c:v>
                </c:pt>
              </c:strCache>
            </c:strRef>
          </c:tx>
          <c:xVal>
            <c:numRef>
              <c:f>Hoja1!$A$2:$A$6</c:f>
              <c:numCache>
                <c:formatCode>General</c:formatCode>
                <c:ptCount val="5"/>
                <c:pt idx="0">
                  <c:v>20</c:v>
                </c:pt>
                <c:pt idx="1">
                  <c:v>22</c:v>
                </c:pt>
                <c:pt idx="2">
                  <c:v>24</c:v>
                </c:pt>
                <c:pt idx="3">
                  <c:v>26</c:v>
                </c:pt>
                <c:pt idx="4">
                  <c:v>28</c:v>
                </c:pt>
              </c:numCache>
            </c:numRef>
          </c:xVal>
          <c:yVal>
            <c:numRef>
              <c:f>Hoja1!$B$2:$B$6</c:f>
              <c:numCache>
                <c:formatCode>General</c:formatCode>
                <c:ptCount val="5"/>
                <c:pt idx="0">
                  <c:v>0</c:v>
                </c:pt>
                <c:pt idx="1">
                  <c:v>1</c:v>
                </c:pt>
                <c:pt idx="2">
                  <c:v>2</c:v>
                </c:pt>
                <c:pt idx="3">
                  <c:v>3</c:v>
                </c:pt>
                <c:pt idx="4">
                  <c:v>4</c:v>
                </c:pt>
              </c:numCache>
            </c:numRef>
          </c:yVal>
          <c:smooth val="1"/>
        </c:ser>
        <c:axId val="67245184"/>
        <c:axId val="67246720"/>
      </c:scatterChart>
      <c:valAx>
        <c:axId val="67245184"/>
        <c:scaling>
          <c:orientation val="minMax"/>
        </c:scaling>
        <c:axPos val="b"/>
        <c:numFmt formatCode="General" sourceLinked="1"/>
        <c:tickLblPos val="nextTo"/>
        <c:crossAx val="67246720"/>
        <c:crosses val="autoZero"/>
        <c:crossBetween val="midCat"/>
      </c:valAx>
      <c:valAx>
        <c:axId val="67246720"/>
        <c:scaling>
          <c:orientation val="minMax"/>
        </c:scaling>
        <c:axPos val="l"/>
        <c:majorGridlines/>
        <c:numFmt formatCode="General" sourceLinked="1"/>
        <c:tickLblPos val="nextTo"/>
        <c:crossAx val="67245184"/>
        <c:crosses val="autoZero"/>
        <c:crossBetween val="midCat"/>
      </c:valAx>
    </c:plotArea>
    <c:plotVisOnly val="1"/>
  </c:chart>
  <c:txPr>
    <a:bodyPr/>
    <a:lstStyle/>
    <a:p>
      <a:pPr>
        <a:defRPr sz="1800"/>
      </a:pPr>
      <a:endParaRPr lang="es-AR"/>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BCB5C7A3-F025-4BE7-B0A7-1254C0021101}" type="datetimeFigureOut">
              <a:rPr lang="es-AR" smtClean="0"/>
              <a:pPr/>
              <a:t>25/06/2020</a:t>
            </a:fld>
            <a:endParaRPr lang="es-AR"/>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AR"/>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F840872-4052-449D-870C-18DFCE33D2EF}"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CB5C7A3-F025-4BE7-B0A7-1254C0021101}" type="datetimeFigureOut">
              <a:rPr lang="es-AR" smtClean="0"/>
              <a:pPr/>
              <a:t>25/06/2020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F840872-4052-449D-870C-18DFCE33D2EF}"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CB5C7A3-F025-4BE7-B0A7-1254C0021101}" type="datetimeFigureOut">
              <a:rPr lang="es-AR" smtClean="0"/>
              <a:pPr/>
              <a:t>25/06/2020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F840872-4052-449D-870C-18DFCE33D2E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BCB5C7A3-F025-4BE7-B0A7-1254C0021101}" type="datetimeFigureOut">
              <a:rPr lang="es-AR" smtClean="0"/>
              <a:pPr/>
              <a:t>25/06/2020</a:t>
            </a:fld>
            <a:endParaRPr lang="es-AR"/>
          </a:p>
        </p:txBody>
      </p:sp>
      <p:sp>
        <p:nvSpPr>
          <p:cNvPr id="5" name="4 Marcador de pie de página"/>
          <p:cNvSpPr>
            <a:spLocks noGrp="1"/>
          </p:cNvSpPr>
          <p:nvPr>
            <p:ph type="ftr" sz="quarter" idx="11"/>
          </p:nvPr>
        </p:nvSpPr>
        <p:spPr>
          <a:xfrm>
            <a:off x="457200" y="6480969"/>
            <a:ext cx="4260056" cy="300831"/>
          </a:xfrm>
        </p:spPr>
        <p:txBody>
          <a:bodyPr/>
          <a:lstStyle/>
          <a:p>
            <a:endParaRPr lang="es-AR"/>
          </a:p>
        </p:txBody>
      </p:sp>
      <p:sp>
        <p:nvSpPr>
          <p:cNvPr id="6" name="5 Marcador de número de diapositiva"/>
          <p:cNvSpPr>
            <a:spLocks noGrp="1"/>
          </p:cNvSpPr>
          <p:nvPr>
            <p:ph type="sldNum" sz="quarter" idx="12"/>
          </p:nvPr>
        </p:nvSpPr>
        <p:spPr/>
        <p:txBody>
          <a:bodyPr/>
          <a:lstStyle/>
          <a:p>
            <a:fld id="{BF840872-4052-449D-870C-18DFCE33D2EF}"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BCB5C7A3-F025-4BE7-B0A7-1254C0021101}" type="datetimeFigureOut">
              <a:rPr lang="es-AR" smtClean="0"/>
              <a:pPr/>
              <a:t>25/06/2020</a:t>
            </a:fld>
            <a:endParaRPr lang="es-AR"/>
          </a:p>
        </p:txBody>
      </p:sp>
      <p:sp>
        <p:nvSpPr>
          <p:cNvPr id="5" name="4 Marcador de pie de página"/>
          <p:cNvSpPr>
            <a:spLocks noGrp="1"/>
          </p:cNvSpPr>
          <p:nvPr>
            <p:ph type="ftr" sz="quarter" idx="11"/>
          </p:nvPr>
        </p:nvSpPr>
        <p:spPr>
          <a:xfrm>
            <a:off x="2619376" y="6480969"/>
            <a:ext cx="4260056" cy="300831"/>
          </a:xfrm>
        </p:spPr>
        <p:txBody>
          <a:bodyPr/>
          <a:lstStyle/>
          <a:p>
            <a:endParaRPr lang="es-AR"/>
          </a:p>
        </p:txBody>
      </p:sp>
      <p:sp>
        <p:nvSpPr>
          <p:cNvPr id="6" name="5 Marcador de número de diapositiva"/>
          <p:cNvSpPr>
            <a:spLocks noGrp="1"/>
          </p:cNvSpPr>
          <p:nvPr>
            <p:ph type="sldNum" sz="quarter" idx="12"/>
          </p:nvPr>
        </p:nvSpPr>
        <p:spPr>
          <a:xfrm>
            <a:off x="8451056" y="809624"/>
            <a:ext cx="502920" cy="300831"/>
          </a:xfrm>
        </p:spPr>
        <p:txBody>
          <a:bodyPr/>
          <a:lstStyle/>
          <a:p>
            <a:fld id="{BF840872-4052-449D-870C-18DFCE33D2EF}" type="slidenum">
              <a:rPr lang="es-AR" smtClean="0"/>
              <a:pPr/>
              <a:t>‹Nº›</a:t>
            </a:fld>
            <a:endParaRPr lang="es-AR"/>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BCB5C7A3-F025-4BE7-B0A7-1254C0021101}" type="datetimeFigureOut">
              <a:rPr lang="es-AR" smtClean="0"/>
              <a:pPr/>
              <a:t>25/06/2020</a:t>
            </a:fld>
            <a:endParaRPr lang="es-AR"/>
          </a:p>
        </p:txBody>
      </p:sp>
      <p:sp>
        <p:nvSpPr>
          <p:cNvPr id="6" name="5 Marcador de pie de página"/>
          <p:cNvSpPr>
            <a:spLocks noGrp="1"/>
          </p:cNvSpPr>
          <p:nvPr>
            <p:ph type="ftr" sz="quarter" idx="11"/>
          </p:nvPr>
        </p:nvSpPr>
        <p:spPr>
          <a:xfrm>
            <a:off x="457200" y="6480969"/>
            <a:ext cx="4260056" cy="301752"/>
          </a:xfrm>
        </p:spPr>
        <p:txBody>
          <a:bodyPr/>
          <a:lstStyle/>
          <a:p>
            <a:endParaRPr lang="es-AR"/>
          </a:p>
        </p:txBody>
      </p:sp>
      <p:sp>
        <p:nvSpPr>
          <p:cNvPr id="7" name="6 Marcador de número de diapositiva"/>
          <p:cNvSpPr>
            <a:spLocks noGrp="1"/>
          </p:cNvSpPr>
          <p:nvPr>
            <p:ph type="sldNum" sz="quarter" idx="12"/>
          </p:nvPr>
        </p:nvSpPr>
        <p:spPr>
          <a:xfrm>
            <a:off x="7589520" y="6480969"/>
            <a:ext cx="502920" cy="301752"/>
          </a:xfrm>
        </p:spPr>
        <p:txBody>
          <a:bodyPr/>
          <a:lstStyle/>
          <a:p>
            <a:fld id="{BF840872-4052-449D-870C-18DFCE33D2EF}"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BCB5C7A3-F025-4BE7-B0A7-1254C0021101}" type="datetimeFigureOut">
              <a:rPr lang="es-AR" smtClean="0"/>
              <a:pPr/>
              <a:t>25/06/2020</a:t>
            </a:fld>
            <a:endParaRPr lang="es-AR"/>
          </a:p>
        </p:txBody>
      </p:sp>
      <p:sp>
        <p:nvSpPr>
          <p:cNvPr id="8" name="7 Marcador de pie de página"/>
          <p:cNvSpPr>
            <a:spLocks noGrp="1"/>
          </p:cNvSpPr>
          <p:nvPr>
            <p:ph type="ftr" sz="quarter" idx="11"/>
          </p:nvPr>
        </p:nvSpPr>
        <p:spPr>
          <a:xfrm>
            <a:off x="457200" y="6480969"/>
            <a:ext cx="4261104" cy="301752"/>
          </a:xfrm>
        </p:spPr>
        <p:txBody>
          <a:bodyPr/>
          <a:lstStyle/>
          <a:p>
            <a:endParaRPr lang="es-AR"/>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BF840872-4052-449D-870C-18DFCE33D2EF}"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CB5C7A3-F025-4BE7-B0A7-1254C0021101}" type="datetimeFigureOut">
              <a:rPr lang="es-AR" smtClean="0"/>
              <a:pPr/>
              <a:t>25/06/2020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BF840872-4052-449D-870C-18DFCE33D2EF}"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BCB5C7A3-F025-4BE7-B0A7-1254C0021101}" type="datetimeFigureOut">
              <a:rPr lang="es-AR" smtClean="0"/>
              <a:pPr/>
              <a:t>25/06/2020</a:t>
            </a:fld>
            <a:endParaRPr lang="es-AR"/>
          </a:p>
        </p:txBody>
      </p:sp>
      <p:sp>
        <p:nvSpPr>
          <p:cNvPr id="3" name="2 Marcador de pie de página"/>
          <p:cNvSpPr>
            <a:spLocks noGrp="1"/>
          </p:cNvSpPr>
          <p:nvPr>
            <p:ph type="ftr" sz="quarter" idx="11"/>
          </p:nvPr>
        </p:nvSpPr>
        <p:spPr>
          <a:xfrm>
            <a:off x="457200" y="6481890"/>
            <a:ext cx="4260056" cy="300831"/>
          </a:xfrm>
        </p:spPr>
        <p:txBody>
          <a:bodyPr/>
          <a:lstStyle/>
          <a:p>
            <a:endParaRPr lang="es-AR"/>
          </a:p>
        </p:txBody>
      </p:sp>
      <p:sp>
        <p:nvSpPr>
          <p:cNvPr id="4" name="3 Marcador de número de diapositiva"/>
          <p:cNvSpPr>
            <a:spLocks noGrp="1"/>
          </p:cNvSpPr>
          <p:nvPr>
            <p:ph type="sldNum" sz="quarter" idx="12"/>
          </p:nvPr>
        </p:nvSpPr>
        <p:spPr>
          <a:xfrm>
            <a:off x="7589520" y="6480969"/>
            <a:ext cx="502920" cy="301752"/>
          </a:xfrm>
        </p:spPr>
        <p:txBody>
          <a:bodyPr/>
          <a:lstStyle/>
          <a:p>
            <a:fld id="{BF840872-4052-449D-870C-18DFCE33D2EF}"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BCB5C7A3-F025-4BE7-B0A7-1254C0021101}" type="datetimeFigureOut">
              <a:rPr lang="es-AR" smtClean="0"/>
              <a:pPr/>
              <a:t>25/06/2020</a:t>
            </a:fld>
            <a:endParaRPr lang="es-AR"/>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BF840872-4052-449D-870C-18DFCE33D2EF}"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BCB5C7A3-F025-4BE7-B0A7-1254C0021101}" type="datetimeFigureOut">
              <a:rPr lang="es-AR" smtClean="0"/>
              <a:pPr/>
              <a:t>25/06/2020</a:t>
            </a:fld>
            <a:endParaRPr lang="es-AR"/>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BF840872-4052-449D-870C-18DFCE33D2EF}"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CB5C7A3-F025-4BE7-B0A7-1254C0021101}" type="datetimeFigureOut">
              <a:rPr lang="es-AR" smtClean="0"/>
              <a:pPr/>
              <a:t>25/06/2020</a:t>
            </a:fld>
            <a:endParaRPr lang="es-AR"/>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AR"/>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F840872-4052-449D-870C-18DFCE33D2E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pPr algn="ctr"/>
            <a:r>
              <a:rPr lang="es-AR" sz="8000" b="1" dirty="0" smtClean="0">
                <a:latin typeface="Bell MT" pitchFamily="18" charset="0"/>
              </a:rPr>
              <a:t>OFERTA</a:t>
            </a:r>
            <a:endParaRPr lang="es-AR" sz="8000" b="1" dirty="0">
              <a:latin typeface="Bell MT" pitchFamily="18" charset="0"/>
            </a:endParaRPr>
          </a:p>
        </p:txBody>
      </p:sp>
      <p:sp>
        <p:nvSpPr>
          <p:cNvPr id="3" name="2 Subtítulo"/>
          <p:cNvSpPr>
            <a:spLocks noGrp="1"/>
          </p:cNvSpPr>
          <p:nvPr>
            <p:ph type="subTitle" idx="1"/>
          </p:nvPr>
        </p:nvSpPr>
        <p:spPr>
          <a:xfrm>
            <a:off x="540544" y="2564904"/>
            <a:ext cx="8062912" cy="2808312"/>
          </a:xfrm>
        </p:spPr>
        <p:txBody>
          <a:bodyPr>
            <a:normAutofit fontScale="25000" lnSpcReduction="20000"/>
          </a:bodyPr>
          <a:lstStyle/>
          <a:p>
            <a:pPr algn="just"/>
            <a:r>
              <a:rPr lang="es-AR" sz="16400" b="1" dirty="0" smtClean="0">
                <a:latin typeface="Berlin Sans FB" pitchFamily="34" charset="0"/>
              </a:rPr>
              <a:t>La oferta es la cantidad de bienes y servicios que los vendedores quieren y pueden vender</a:t>
            </a:r>
            <a:r>
              <a:rPr lang="es-AR" sz="16400" b="1" dirty="0" smtClean="0">
                <a:latin typeface="Bell MT" pitchFamily="18" charset="0"/>
              </a:rPr>
              <a:t>.</a:t>
            </a:r>
          </a:p>
          <a:p>
            <a:pPr algn="just"/>
            <a:r>
              <a:rPr lang="es-AR" b="1" dirty="0" smtClean="0">
                <a:latin typeface="Bell MT" pitchFamily="18" charset="0"/>
              </a:rPr>
              <a:t/>
            </a:r>
            <a:br>
              <a:rPr lang="es-AR" b="1" dirty="0" smtClean="0">
                <a:latin typeface="Bell MT" pitchFamily="18" charset="0"/>
              </a:rPr>
            </a:br>
            <a:endParaRPr lang="es-AR" b="1" dirty="0">
              <a:latin typeface="Bell MT"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96752"/>
            <a:ext cx="8229600" cy="5258056"/>
          </a:xfrm>
        </p:spPr>
        <p:txBody>
          <a:bodyPr>
            <a:normAutofit/>
          </a:bodyPr>
          <a:lstStyle/>
          <a:p>
            <a:r>
              <a:rPr lang="es-AR" sz="3600" dirty="0" smtClean="0"/>
              <a:t>Oferta Individual</a:t>
            </a:r>
          </a:p>
          <a:p>
            <a:r>
              <a:rPr lang="es-AR" sz="3600" dirty="0" smtClean="0"/>
              <a:t>O=10+5P</a:t>
            </a:r>
          </a:p>
          <a:p>
            <a:endParaRPr lang="es-AR" sz="3600" dirty="0" smtClean="0"/>
          </a:p>
          <a:p>
            <a:r>
              <a:rPr lang="es-AR" sz="3600" dirty="0" smtClean="0"/>
              <a:t>Oferta de Mercado (mercado 5 personas)</a:t>
            </a:r>
          </a:p>
          <a:p>
            <a:r>
              <a:rPr lang="es-AR" sz="3600" dirty="0" smtClean="0"/>
              <a:t>O= 5 (10+5P)</a:t>
            </a:r>
          </a:p>
          <a:p>
            <a:r>
              <a:rPr lang="es-AR" sz="3600" dirty="0" smtClean="0"/>
              <a:t>O= 50+25P</a:t>
            </a:r>
            <a:endParaRPr lang="es-AR"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sz="4400" b="1" dirty="0" smtClean="0">
                <a:latin typeface="Berlin Sans FB Demi" pitchFamily="34" charset="0"/>
              </a:rPr>
              <a:t>Movimientos de la Curva de Oferta</a:t>
            </a:r>
            <a:endParaRPr lang="es-AR" dirty="0"/>
          </a:p>
        </p:txBody>
      </p:sp>
      <p:pic>
        <p:nvPicPr>
          <p:cNvPr id="4" name="3 Marcador de contenido" descr="WhatsApp Image 2020-06-16 at 00.20.29.jpeg"/>
          <p:cNvPicPr>
            <a:picLocks noGrp="1" noChangeAspect="1"/>
          </p:cNvPicPr>
          <p:nvPr>
            <p:ph idx="1"/>
          </p:nvPr>
        </p:nvPicPr>
        <p:blipFill>
          <a:blip r:embed="rId2" cstate="print"/>
          <a:stretch>
            <a:fillRect/>
          </a:stretch>
        </p:blipFill>
        <p:spPr>
          <a:xfrm>
            <a:off x="2627784" y="3501008"/>
            <a:ext cx="3796292" cy="3025775"/>
          </a:xfrm>
        </p:spPr>
      </p:pic>
      <p:sp>
        <p:nvSpPr>
          <p:cNvPr id="5" name="4 CuadroTexto"/>
          <p:cNvSpPr txBox="1"/>
          <p:nvPr/>
        </p:nvSpPr>
        <p:spPr>
          <a:xfrm>
            <a:off x="251520" y="1844825"/>
            <a:ext cx="8640960" cy="1477328"/>
          </a:xfrm>
          <a:prstGeom prst="rect">
            <a:avLst/>
          </a:prstGeom>
          <a:noFill/>
        </p:spPr>
        <p:txBody>
          <a:bodyPr wrap="square" rtlCol="0">
            <a:spAutoFit/>
          </a:bodyPr>
          <a:lstStyle/>
          <a:p>
            <a:pPr algn="just"/>
            <a:r>
              <a:rPr lang="es-AR" b="1" dirty="0"/>
              <a:t>Los movimientos en la curva de la oferta son ocasionados por los distintos cambios en los precios del bien ofertado.</a:t>
            </a:r>
          </a:p>
          <a:p>
            <a:pPr algn="just"/>
            <a:r>
              <a:rPr lang="es-AR" b="1" dirty="0"/>
              <a:t>Cuando los precios de los bienes ofertados son altos, las cantidades ofertadas por los productores son altas, si los precios varían, las cantidades ofertadas varían en el mismo sentido de los precios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AR" sz="4400" b="1" dirty="0" smtClean="0">
                <a:latin typeface="Berlin Sans FB Demi" pitchFamily="34" charset="0"/>
              </a:rPr>
              <a:t>Desplazamientos de la Curva de Oferta</a:t>
            </a:r>
            <a:endParaRPr lang="es-AR" dirty="0"/>
          </a:p>
        </p:txBody>
      </p:sp>
      <p:pic>
        <p:nvPicPr>
          <p:cNvPr id="4" name="3 Marcador de contenido" descr="WhatsApp Image 2020-06-16 at 00.15.42.jpeg"/>
          <p:cNvPicPr>
            <a:picLocks noGrp="1" noChangeAspect="1"/>
          </p:cNvPicPr>
          <p:nvPr>
            <p:ph idx="1"/>
          </p:nvPr>
        </p:nvPicPr>
        <p:blipFill>
          <a:blip r:embed="rId2" cstate="print"/>
          <a:stretch>
            <a:fillRect/>
          </a:stretch>
        </p:blipFill>
        <p:spPr>
          <a:xfrm>
            <a:off x="1130439" y="1882775"/>
            <a:ext cx="6883121" cy="4572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8680"/>
            <a:ext cx="8507288" cy="1117846"/>
          </a:xfrm>
        </p:spPr>
        <p:txBody>
          <a:bodyPr>
            <a:normAutofit fontScale="90000"/>
          </a:bodyPr>
          <a:lstStyle/>
          <a:p>
            <a:pPr algn="ctr"/>
            <a:r>
              <a:rPr lang="es-AR" b="1" dirty="0" smtClean="0">
                <a:latin typeface="Bell MT" pitchFamily="18" charset="0"/>
              </a:rPr>
              <a:t>Desplazamiento de la curva de oferta hacia la derecha</a:t>
            </a:r>
            <a:r>
              <a:rPr lang="es-AR" dirty="0" smtClean="0"/>
              <a:t/>
            </a:r>
            <a:br>
              <a:rPr lang="es-AR" dirty="0" smtClean="0"/>
            </a:br>
            <a:endParaRPr lang="es-AR" dirty="0"/>
          </a:p>
        </p:txBody>
      </p:sp>
      <p:sp>
        <p:nvSpPr>
          <p:cNvPr id="5" name="4 Marcador de contenido"/>
          <p:cNvSpPr>
            <a:spLocks noGrp="1"/>
          </p:cNvSpPr>
          <p:nvPr>
            <p:ph idx="1"/>
          </p:nvPr>
        </p:nvSpPr>
        <p:spPr/>
        <p:txBody>
          <a:bodyPr>
            <a:normAutofit/>
          </a:bodyPr>
          <a:lstStyle/>
          <a:p>
            <a:r>
              <a:rPr lang="es-AR" sz="3600" b="1" dirty="0" smtClean="0">
                <a:latin typeface="Bell MT" pitchFamily="18" charset="0"/>
              </a:rPr>
              <a:t>Disminución del coste de los factores de producción. </a:t>
            </a:r>
            <a:endParaRPr lang="es-AR" sz="3600" dirty="0" smtClean="0">
              <a:latin typeface="Bell MT" pitchFamily="18" charset="0"/>
            </a:endParaRPr>
          </a:p>
          <a:p>
            <a:r>
              <a:rPr lang="es-AR" sz="3600" b="1" dirty="0" smtClean="0">
                <a:latin typeface="Bell MT" pitchFamily="18" charset="0"/>
              </a:rPr>
              <a:t>Un aumento de la cantidad de productores.</a:t>
            </a:r>
            <a:r>
              <a:rPr lang="es-AR" sz="3600" dirty="0" smtClean="0">
                <a:latin typeface="Bell MT" pitchFamily="18" charset="0"/>
              </a:rPr>
              <a:t> </a:t>
            </a:r>
          </a:p>
          <a:p>
            <a:r>
              <a:rPr lang="es-AR" sz="3600" b="1" dirty="0" smtClean="0">
                <a:latin typeface="Bell MT" pitchFamily="18" charset="0"/>
              </a:rPr>
              <a:t>Avance tecnológico.</a:t>
            </a:r>
            <a:r>
              <a:rPr lang="es-AR" sz="3600" dirty="0" smtClean="0">
                <a:latin typeface="Bell MT" pitchFamily="18" charset="0"/>
              </a:rPr>
              <a:t> </a:t>
            </a:r>
          </a:p>
          <a:p>
            <a:r>
              <a:rPr lang="es-AR" sz="3600" b="1" dirty="0" smtClean="0">
                <a:latin typeface="Bell MT" pitchFamily="18" charset="0"/>
              </a:rPr>
              <a:t>Subvenciones del Estado.</a:t>
            </a:r>
            <a:endParaRPr lang="es-AR" sz="3600" dirty="0" smtClean="0">
              <a:latin typeface="Bell MT" pitchFamily="18" charset="0"/>
            </a:endParaRPr>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3600" b="1" dirty="0" smtClean="0">
                <a:latin typeface="Bell MT" pitchFamily="18" charset="0"/>
              </a:rPr>
              <a:t>Desplazamiento de la curva de oferta hacia la izquierda</a:t>
            </a:r>
            <a:endParaRPr lang="es-AR" sz="3600" b="1" dirty="0">
              <a:latin typeface="Bell MT" pitchFamily="18" charset="0"/>
            </a:endParaRPr>
          </a:p>
        </p:txBody>
      </p:sp>
      <p:sp>
        <p:nvSpPr>
          <p:cNvPr id="3" name="2 Marcador de contenido"/>
          <p:cNvSpPr>
            <a:spLocks noGrp="1"/>
          </p:cNvSpPr>
          <p:nvPr>
            <p:ph idx="1"/>
          </p:nvPr>
        </p:nvSpPr>
        <p:spPr/>
        <p:txBody>
          <a:bodyPr>
            <a:normAutofit/>
          </a:bodyPr>
          <a:lstStyle/>
          <a:p>
            <a:r>
              <a:rPr lang="es-AR" sz="3600" b="1" dirty="0" smtClean="0">
                <a:latin typeface="Bell MT" pitchFamily="18" charset="0"/>
              </a:rPr>
              <a:t>Aumento del coste de los factores de producción</a:t>
            </a:r>
            <a:endParaRPr lang="es-AR" sz="3600" dirty="0" smtClean="0">
              <a:latin typeface="Bell MT" pitchFamily="18" charset="0"/>
            </a:endParaRPr>
          </a:p>
          <a:p>
            <a:r>
              <a:rPr lang="es-AR" sz="3600" b="1" dirty="0" smtClean="0">
                <a:latin typeface="Bell MT" pitchFamily="18" charset="0"/>
              </a:rPr>
              <a:t>Disminución de la cantidad de productores.</a:t>
            </a:r>
            <a:r>
              <a:rPr lang="es-AR" sz="3600" dirty="0" smtClean="0">
                <a:latin typeface="Bell MT" pitchFamily="18" charset="0"/>
              </a:rPr>
              <a:t> </a:t>
            </a:r>
          </a:p>
          <a:p>
            <a:r>
              <a:rPr lang="es-AR" sz="3600" b="1" dirty="0" smtClean="0">
                <a:latin typeface="Bell MT" pitchFamily="18" charset="0"/>
              </a:rPr>
              <a:t>Impuestos.</a:t>
            </a:r>
            <a:r>
              <a:rPr lang="es-AR" sz="3600" dirty="0" smtClean="0">
                <a:latin typeface="Bell MT" pitchFamily="18" charset="0"/>
              </a:rPr>
              <a:t> </a:t>
            </a:r>
          </a:p>
          <a:p>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smtClean="0"/>
              <a:t>Ejemplo</a:t>
            </a:r>
            <a:endParaRPr lang="es-AR" b="1" dirty="0"/>
          </a:p>
        </p:txBody>
      </p:sp>
      <p:sp>
        <p:nvSpPr>
          <p:cNvPr id="3" name="2 Marcador de contenido"/>
          <p:cNvSpPr>
            <a:spLocks noGrp="1"/>
          </p:cNvSpPr>
          <p:nvPr>
            <p:ph idx="1"/>
          </p:nvPr>
        </p:nvSpPr>
        <p:spPr/>
        <p:txBody>
          <a:bodyPr/>
          <a:lstStyle/>
          <a:p>
            <a:r>
              <a:rPr lang="es-AR" dirty="0" smtClean="0"/>
              <a:t>Q(x)= 20+2.P(X)</a:t>
            </a:r>
          </a:p>
          <a:p>
            <a:r>
              <a:rPr lang="es-AR" dirty="0" smtClean="0"/>
              <a:t>CALCULE LA TABLA DE OFERTA PARA LOS SIGUIENTES PRECIOS</a:t>
            </a:r>
          </a:p>
          <a:p>
            <a:r>
              <a:rPr lang="es-AR" dirty="0" smtClean="0"/>
              <a:t>GRAFIQUE</a:t>
            </a:r>
          </a:p>
          <a:p>
            <a:endParaRPr lang="es-A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6000" b="1" dirty="0" smtClean="0">
                <a:latin typeface="Berlin Sans FB" pitchFamily="34" charset="0"/>
              </a:rPr>
              <a:t>Tabla de Oferta</a:t>
            </a:r>
            <a:endParaRPr lang="es-AR" sz="6000" b="1" dirty="0">
              <a:latin typeface="Berlin Sans FB" pitchFamily="34" charset="0"/>
            </a:endParaRPr>
          </a:p>
        </p:txBody>
      </p:sp>
      <p:sp>
        <p:nvSpPr>
          <p:cNvPr id="3" name="2 Marcador de contenido"/>
          <p:cNvSpPr>
            <a:spLocks noGrp="1"/>
          </p:cNvSpPr>
          <p:nvPr>
            <p:ph idx="1"/>
          </p:nvPr>
        </p:nvSpPr>
        <p:spPr/>
        <p:txBody>
          <a:bodyPr/>
          <a:lstStyle/>
          <a:p>
            <a:pPr algn="ctr">
              <a:buNone/>
            </a:pPr>
            <a:r>
              <a:rPr lang="es-AR" b="1" dirty="0" smtClean="0"/>
              <a:t>O(x) = 20 + 2P</a:t>
            </a:r>
          </a:p>
          <a:p>
            <a:endParaRPr lang="es-AR" dirty="0"/>
          </a:p>
        </p:txBody>
      </p:sp>
      <p:graphicFrame>
        <p:nvGraphicFramePr>
          <p:cNvPr id="4" name="3 Tabla"/>
          <p:cNvGraphicFramePr>
            <a:graphicFrameLocks noGrp="1"/>
          </p:cNvGraphicFramePr>
          <p:nvPr/>
        </p:nvGraphicFramePr>
        <p:xfrm>
          <a:off x="1475656" y="2996952"/>
          <a:ext cx="6120680" cy="2801106"/>
        </p:xfrm>
        <a:graphic>
          <a:graphicData uri="http://schemas.openxmlformats.org/drawingml/2006/table">
            <a:tbl>
              <a:tblPr firstRow="1" bandRow="1">
                <a:tableStyleId>{5C22544A-7EE6-4342-B048-85BDC9FD1C3A}</a:tableStyleId>
              </a:tblPr>
              <a:tblGrid>
                <a:gridCol w="3060340"/>
                <a:gridCol w="3060340"/>
              </a:tblGrid>
              <a:tr h="466851">
                <a:tc>
                  <a:txBody>
                    <a:bodyPr/>
                    <a:lstStyle/>
                    <a:p>
                      <a:pPr algn="ctr"/>
                      <a:r>
                        <a:rPr lang="es-AR" dirty="0" smtClean="0"/>
                        <a:t>P(X)</a:t>
                      </a:r>
                      <a:endParaRPr lang="es-AR" dirty="0"/>
                    </a:p>
                  </a:txBody>
                  <a:tcPr/>
                </a:tc>
                <a:tc>
                  <a:txBody>
                    <a:bodyPr/>
                    <a:lstStyle/>
                    <a:p>
                      <a:pPr algn="ctr"/>
                      <a:r>
                        <a:rPr lang="es-AR" dirty="0" smtClean="0"/>
                        <a:t>O(X)</a:t>
                      </a:r>
                      <a:endParaRPr lang="es-AR" dirty="0"/>
                    </a:p>
                  </a:txBody>
                  <a:tcPr/>
                </a:tc>
              </a:tr>
              <a:tr h="466851">
                <a:tc>
                  <a:txBody>
                    <a:bodyPr/>
                    <a:lstStyle/>
                    <a:p>
                      <a:pPr algn="ctr"/>
                      <a:r>
                        <a:rPr lang="es-AR" dirty="0" smtClean="0"/>
                        <a:t>0</a:t>
                      </a:r>
                      <a:endParaRPr lang="es-AR" dirty="0"/>
                    </a:p>
                  </a:txBody>
                  <a:tcPr/>
                </a:tc>
                <a:tc>
                  <a:txBody>
                    <a:bodyPr/>
                    <a:lstStyle/>
                    <a:p>
                      <a:pPr algn="ctr"/>
                      <a:r>
                        <a:rPr lang="es-AR" dirty="0" smtClean="0"/>
                        <a:t>20</a:t>
                      </a:r>
                      <a:endParaRPr lang="es-AR" dirty="0"/>
                    </a:p>
                  </a:txBody>
                  <a:tcPr/>
                </a:tc>
              </a:tr>
              <a:tr h="466851">
                <a:tc>
                  <a:txBody>
                    <a:bodyPr/>
                    <a:lstStyle/>
                    <a:p>
                      <a:pPr algn="ctr"/>
                      <a:r>
                        <a:rPr lang="es-AR" dirty="0" smtClean="0"/>
                        <a:t>1</a:t>
                      </a:r>
                      <a:endParaRPr lang="es-AR" dirty="0"/>
                    </a:p>
                  </a:txBody>
                  <a:tcPr/>
                </a:tc>
                <a:tc>
                  <a:txBody>
                    <a:bodyPr/>
                    <a:lstStyle/>
                    <a:p>
                      <a:pPr algn="ctr"/>
                      <a:r>
                        <a:rPr lang="es-AR" dirty="0" smtClean="0"/>
                        <a:t>22</a:t>
                      </a:r>
                      <a:endParaRPr lang="es-AR" dirty="0"/>
                    </a:p>
                  </a:txBody>
                  <a:tcPr/>
                </a:tc>
              </a:tr>
              <a:tr h="466851">
                <a:tc>
                  <a:txBody>
                    <a:bodyPr/>
                    <a:lstStyle/>
                    <a:p>
                      <a:pPr algn="ctr"/>
                      <a:r>
                        <a:rPr lang="es-AR" dirty="0" smtClean="0"/>
                        <a:t>2</a:t>
                      </a:r>
                      <a:endParaRPr lang="es-AR" dirty="0"/>
                    </a:p>
                  </a:txBody>
                  <a:tcPr/>
                </a:tc>
                <a:tc>
                  <a:txBody>
                    <a:bodyPr/>
                    <a:lstStyle/>
                    <a:p>
                      <a:pPr algn="ctr"/>
                      <a:r>
                        <a:rPr lang="es-AR" dirty="0" smtClean="0"/>
                        <a:t>24</a:t>
                      </a:r>
                      <a:endParaRPr lang="es-AR" dirty="0"/>
                    </a:p>
                  </a:txBody>
                  <a:tcPr/>
                </a:tc>
              </a:tr>
              <a:tr h="466851">
                <a:tc>
                  <a:txBody>
                    <a:bodyPr/>
                    <a:lstStyle/>
                    <a:p>
                      <a:pPr algn="ctr"/>
                      <a:r>
                        <a:rPr lang="es-AR" dirty="0" smtClean="0"/>
                        <a:t>3</a:t>
                      </a:r>
                      <a:endParaRPr lang="es-AR" dirty="0"/>
                    </a:p>
                  </a:txBody>
                  <a:tcPr/>
                </a:tc>
                <a:tc>
                  <a:txBody>
                    <a:bodyPr/>
                    <a:lstStyle/>
                    <a:p>
                      <a:pPr algn="ctr"/>
                      <a:r>
                        <a:rPr lang="es-AR" dirty="0" smtClean="0"/>
                        <a:t>26</a:t>
                      </a:r>
                      <a:endParaRPr lang="es-AR" dirty="0"/>
                    </a:p>
                  </a:txBody>
                  <a:tcPr/>
                </a:tc>
              </a:tr>
              <a:tr h="466851">
                <a:tc>
                  <a:txBody>
                    <a:bodyPr/>
                    <a:lstStyle/>
                    <a:p>
                      <a:pPr algn="ctr"/>
                      <a:r>
                        <a:rPr lang="es-AR" dirty="0" smtClean="0"/>
                        <a:t>4</a:t>
                      </a:r>
                      <a:endParaRPr lang="es-AR" dirty="0"/>
                    </a:p>
                  </a:txBody>
                  <a:tcPr/>
                </a:tc>
                <a:tc>
                  <a:txBody>
                    <a:bodyPr/>
                    <a:lstStyle/>
                    <a:p>
                      <a:pPr algn="ctr"/>
                      <a:r>
                        <a:rPr lang="es-AR" dirty="0" smtClean="0"/>
                        <a:t>28</a:t>
                      </a:r>
                      <a:endParaRPr lang="es-AR"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AR" sz="4800" b="1" dirty="0" smtClean="0">
                <a:latin typeface="Berlin Sans FB" pitchFamily="34" charset="0"/>
              </a:rPr>
              <a:t>Curva de Oferta</a:t>
            </a:r>
            <a:endParaRPr lang="es-AR" sz="4800" b="1" dirty="0">
              <a:latin typeface="Berlin Sans FB" pitchFamily="34" charset="0"/>
            </a:endParaRPr>
          </a:p>
        </p:txBody>
      </p:sp>
      <p:graphicFrame>
        <p:nvGraphicFramePr>
          <p:cNvPr id="4" name="3 Marcador de contenido"/>
          <p:cNvGraphicFramePr>
            <a:graphicFrameLocks noGrp="1"/>
          </p:cNvGraphicFramePr>
          <p:nvPr>
            <p:ph idx="1"/>
          </p:nvPr>
        </p:nvGraphicFramePr>
        <p:xfrm>
          <a:off x="457200" y="1882775"/>
          <a:ext cx="8229600"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400" b="1" dirty="0" smtClean="0">
                <a:latin typeface="Berlin Sans FB" pitchFamily="34" charset="0"/>
              </a:rPr>
              <a:t>Otro concepto</a:t>
            </a:r>
            <a:endParaRPr lang="es-AR" dirty="0">
              <a:latin typeface="Berlin Sans FB" pitchFamily="34" charset="0"/>
            </a:endParaRPr>
          </a:p>
        </p:txBody>
      </p:sp>
      <p:sp>
        <p:nvSpPr>
          <p:cNvPr id="3" name="2 Marcador de contenido"/>
          <p:cNvSpPr>
            <a:spLocks noGrp="1"/>
          </p:cNvSpPr>
          <p:nvPr>
            <p:ph idx="1"/>
          </p:nvPr>
        </p:nvSpPr>
        <p:spPr/>
        <p:txBody>
          <a:bodyPr>
            <a:normAutofit/>
          </a:bodyPr>
          <a:lstStyle/>
          <a:p>
            <a:pPr algn="just">
              <a:buNone/>
            </a:pPr>
            <a:r>
              <a:rPr lang="es-AR" sz="4000" b="1" dirty="0" smtClean="0">
                <a:latin typeface="Bell MT" pitchFamily="18" charset="0"/>
              </a:rPr>
              <a:t>La Oferta, en economía, es la cantidad de bienes y servicios que los oferentes están dispuestos a poner a la venta en el mercado a distintos precios alternativos.</a:t>
            </a:r>
            <a:endParaRPr lang="es-AR" sz="4000" dirty="0">
              <a:latin typeface="Bell MT"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400" b="1" dirty="0" smtClean="0">
                <a:latin typeface="Berlin Sans FB Demi" pitchFamily="34" charset="0"/>
              </a:rPr>
              <a:t>Factores Determinantes</a:t>
            </a:r>
            <a:endParaRPr lang="es-AR" dirty="0"/>
          </a:p>
        </p:txBody>
      </p:sp>
      <p:sp>
        <p:nvSpPr>
          <p:cNvPr id="3" name="2 Marcador de contenido"/>
          <p:cNvSpPr>
            <a:spLocks noGrp="1"/>
          </p:cNvSpPr>
          <p:nvPr>
            <p:ph idx="1"/>
          </p:nvPr>
        </p:nvSpPr>
        <p:spPr/>
        <p:txBody>
          <a:bodyPr>
            <a:normAutofit/>
          </a:bodyPr>
          <a:lstStyle/>
          <a:p>
            <a:r>
              <a:rPr lang="es-AR" sz="3600" b="1" dirty="0" smtClean="0">
                <a:latin typeface="Bell MT" pitchFamily="18" charset="0"/>
              </a:rPr>
              <a:t>El precio del bien</a:t>
            </a:r>
            <a:endParaRPr lang="es-AR" sz="3600" dirty="0" smtClean="0">
              <a:latin typeface="Bell MT" pitchFamily="18" charset="0"/>
            </a:endParaRPr>
          </a:p>
          <a:p>
            <a:r>
              <a:rPr lang="es-AR" sz="3600" b="1" dirty="0" smtClean="0">
                <a:latin typeface="Bell MT" pitchFamily="18" charset="0"/>
              </a:rPr>
              <a:t>Precio de los recursos e insumos empleados en la producción del bien</a:t>
            </a:r>
            <a:r>
              <a:rPr lang="es-AR" sz="3600" dirty="0" smtClean="0">
                <a:latin typeface="Bell MT" pitchFamily="18" charset="0"/>
              </a:rPr>
              <a:t>.</a:t>
            </a:r>
          </a:p>
          <a:p>
            <a:r>
              <a:rPr lang="es-AR" sz="3600" b="1" dirty="0" smtClean="0">
                <a:latin typeface="Bell MT" pitchFamily="18" charset="0"/>
              </a:rPr>
              <a:t>La tecnología de producción</a:t>
            </a:r>
            <a:endParaRPr lang="es-AR" sz="3600" dirty="0" smtClean="0">
              <a:latin typeface="Bell MT" pitchFamily="18" charset="0"/>
            </a:endParaRPr>
          </a:p>
          <a:p>
            <a:r>
              <a:rPr lang="es-AR" sz="3600" b="1" dirty="0" smtClean="0">
                <a:latin typeface="Bell MT" pitchFamily="18" charset="0"/>
              </a:rPr>
              <a:t>Precios futuros esperados</a:t>
            </a:r>
            <a:endParaRPr lang="es-AR" sz="3600" dirty="0" smtClean="0">
              <a:latin typeface="Bell MT" pitchFamily="18" charset="0"/>
            </a:endParaRPr>
          </a:p>
          <a:p>
            <a:r>
              <a:rPr lang="es-AR" sz="3600" b="1" dirty="0" smtClean="0">
                <a:latin typeface="Bell MT" pitchFamily="18" charset="0"/>
              </a:rPr>
              <a:t>Número de oferentes</a:t>
            </a:r>
            <a:endParaRPr lang="es-AR" sz="3600" dirty="0" smtClean="0">
              <a:latin typeface="Bell MT" pitchFamily="18" charset="0"/>
            </a:endParaRPr>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000" b="1" dirty="0" smtClean="0">
                <a:latin typeface="Berlin Sans FB Demi" pitchFamily="34" charset="0"/>
              </a:rPr>
              <a:t>Distintas Formas de Representación de la </a:t>
            </a:r>
            <a:r>
              <a:rPr lang="es-AR" sz="4000" b="1" dirty="0" smtClean="0">
                <a:latin typeface="Berlin Sans FB Demi" pitchFamily="34" charset="0"/>
              </a:rPr>
              <a:t>Oferta</a:t>
            </a:r>
            <a:endParaRPr lang="es-AR" dirty="0"/>
          </a:p>
        </p:txBody>
      </p:sp>
      <p:sp>
        <p:nvSpPr>
          <p:cNvPr id="3" name="2 Marcador de contenido"/>
          <p:cNvSpPr>
            <a:spLocks noGrp="1"/>
          </p:cNvSpPr>
          <p:nvPr>
            <p:ph idx="1"/>
          </p:nvPr>
        </p:nvSpPr>
        <p:spPr/>
        <p:txBody>
          <a:bodyPr/>
          <a:lstStyle/>
          <a:p>
            <a:pPr algn="ctr">
              <a:buNone/>
            </a:pPr>
            <a:r>
              <a:rPr lang="es-AR" b="1" dirty="0" smtClean="0"/>
              <a:t>Tabla de Oferta</a:t>
            </a:r>
          </a:p>
          <a:p>
            <a:pPr algn="ctr">
              <a:buNone/>
            </a:pPr>
            <a:r>
              <a:rPr lang="es-AR" dirty="0" smtClean="0"/>
              <a:t> </a:t>
            </a:r>
            <a:r>
              <a:rPr lang="es-AR" sz="2000" dirty="0" smtClean="0"/>
              <a:t>Cuadro que muestra el precio de un bien y la cantidad ofrecida por los vendedores , en distintos valores</a:t>
            </a:r>
            <a:r>
              <a:rPr lang="es-AR" dirty="0" smtClean="0"/>
              <a:t>.</a:t>
            </a:r>
            <a:endParaRPr lang="es-AR" b="1" dirty="0"/>
          </a:p>
        </p:txBody>
      </p:sp>
      <p:pic>
        <p:nvPicPr>
          <p:cNvPr id="4" name="3 Imagen" descr="WhatsApp Image 2020-06-16 at 00.08.48.jpeg"/>
          <p:cNvPicPr>
            <a:picLocks noChangeAspect="1"/>
          </p:cNvPicPr>
          <p:nvPr/>
        </p:nvPicPr>
        <p:blipFill>
          <a:blip r:embed="rId2" cstate="print"/>
          <a:srcRect l="23147" t="56300" r="29210"/>
          <a:stretch>
            <a:fillRect/>
          </a:stretch>
        </p:blipFill>
        <p:spPr>
          <a:xfrm>
            <a:off x="2555776" y="3573016"/>
            <a:ext cx="3960440" cy="285293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b="1" dirty="0" smtClean="0">
                <a:latin typeface="Berlin Sans FB Demi" pitchFamily="34" charset="0"/>
              </a:rPr>
              <a:t>Ecuación de la Oferta</a:t>
            </a:r>
            <a:endParaRPr lang="es-AR" dirty="0"/>
          </a:p>
        </p:txBody>
      </p:sp>
      <p:sp>
        <p:nvSpPr>
          <p:cNvPr id="3" name="2 Marcador de contenido"/>
          <p:cNvSpPr>
            <a:spLocks noGrp="1"/>
          </p:cNvSpPr>
          <p:nvPr>
            <p:ph idx="1"/>
          </p:nvPr>
        </p:nvSpPr>
        <p:spPr/>
        <p:txBody>
          <a:bodyPr>
            <a:normAutofit fontScale="92500" lnSpcReduction="10000"/>
          </a:bodyPr>
          <a:lstStyle/>
          <a:p>
            <a:pPr>
              <a:buNone/>
            </a:pPr>
            <a:r>
              <a:rPr lang="es-AR" dirty="0" smtClean="0"/>
              <a:t>Expresión algebraica que muestra la relación entre el precio y cantidad ofrecida de un bien.</a:t>
            </a:r>
          </a:p>
          <a:p>
            <a:pPr algn="ctr">
              <a:buNone/>
            </a:pPr>
            <a:r>
              <a:rPr lang="es-AR" sz="4800" b="1" dirty="0" smtClean="0"/>
              <a:t>O(x)= a + b . P(x)</a:t>
            </a:r>
            <a:endParaRPr lang="es-AR" sz="4800" dirty="0" smtClean="0"/>
          </a:p>
          <a:p>
            <a:r>
              <a:rPr lang="es-AR" b="1" dirty="0" smtClean="0"/>
              <a:t>"a" </a:t>
            </a:r>
            <a:r>
              <a:rPr lang="es-AR" dirty="0" smtClean="0"/>
              <a:t>es la cantidad ofrecida cuando el precio es cero (Término independiente).</a:t>
            </a:r>
          </a:p>
          <a:p>
            <a:r>
              <a:rPr lang="es-AR" b="1" dirty="0" smtClean="0"/>
              <a:t>"b" </a:t>
            </a:r>
            <a:r>
              <a:rPr lang="es-AR" dirty="0" smtClean="0"/>
              <a:t>es la pendiente (Siempre positiva en la oferta)  </a:t>
            </a:r>
          </a:p>
          <a:p>
            <a:r>
              <a:rPr lang="es-AR" b="1" dirty="0" smtClean="0"/>
              <a:t>"P(x)"</a:t>
            </a:r>
            <a:r>
              <a:rPr lang="es-AR" dirty="0" smtClean="0"/>
              <a:t>(o variable) es el precio que se le da al bien.</a:t>
            </a:r>
          </a:p>
          <a:p>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latin typeface="Berlin Sans FB Demi" pitchFamily="34" charset="0"/>
              </a:rPr>
              <a:t>Ejemplos:</a:t>
            </a:r>
            <a:endParaRPr lang="es-AR" dirty="0"/>
          </a:p>
        </p:txBody>
      </p:sp>
      <p:sp>
        <p:nvSpPr>
          <p:cNvPr id="3" name="2 Marcador de contenido"/>
          <p:cNvSpPr>
            <a:spLocks noGrp="1"/>
          </p:cNvSpPr>
          <p:nvPr>
            <p:ph idx="1"/>
          </p:nvPr>
        </p:nvSpPr>
        <p:spPr/>
        <p:txBody>
          <a:bodyPr/>
          <a:lstStyle/>
          <a:p>
            <a:r>
              <a:rPr lang="pt-BR" sz="4400" b="1" dirty="0" smtClean="0"/>
              <a:t>O(x)= 20+100.P(x)</a:t>
            </a:r>
          </a:p>
          <a:p>
            <a:endParaRPr lang="pt-BR" sz="4400" dirty="0" smtClean="0"/>
          </a:p>
          <a:p>
            <a:r>
              <a:rPr lang="pt-BR" sz="4400" b="1" dirty="0" smtClean="0"/>
              <a:t>O(x)= -20+500.P(x)</a:t>
            </a:r>
          </a:p>
          <a:p>
            <a:endParaRPr lang="pt-BR" sz="4400" dirty="0" smtClean="0"/>
          </a:p>
          <a:p>
            <a:r>
              <a:rPr lang="pt-BR" sz="4400" b="1" dirty="0" smtClean="0"/>
              <a:t>O(x)= 200.P(x)</a:t>
            </a:r>
            <a:endParaRPr lang="pt-BR" sz="4400"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400" b="1" dirty="0" smtClean="0">
                <a:latin typeface="Berlin Sans FB Demi" pitchFamily="34" charset="0"/>
              </a:rPr>
              <a:t>Curva de Oferta</a:t>
            </a:r>
            <a:endParaRPr lang="es-AR" dirty="0"/>
          </a:p>
        </p:txBody>
      </p:sp>
      <p:pic>
        <p:nvPicPr>
          <p:cNvPr id="4" name="3 Marcador de contenido" descr="WhatsApp Image 2020-06-16 at 00.00.48.jpeg"/>
          <p:cNvPicPr>
            <a:picLocks noGrp="1" noChangeAspect="1"/>
          </p:cNvPicPr>
          <p:nvPr>
            <p:ph idx="1"/>
          </p:nvPr>
        </p:nvPicPr>
        <p:blipFill>
          <a:blip r:embed="rId2" cstate="print"/>
          <a:stretch>
            <a:fillRect/>
          </a:stretch>
        </p:blipFill>
        <p:spPr>
          <a:xfrm>
            <a:off x="1126901" y="1882775"/>
            <a:ext cx="6890197" cy="45720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400" b="1" dirty="0" smtClean="0">
                <a:latin typeface="Berlin Sans FB Demi" pitchFamily="34" charset="0"/>
              </a:rPr>
              <a:t>La Oferta Individual</a:t>
            </a:r>
            <a:endParaRPr lang="es-AR" dirty="0"/>
          </a:p>
        </p:txBody>
      </p:sp>
      <p:sp>
        <p:nvSpPr>
          <p:cNvPr id="3" name="2 Marcador de contenido"/>
          <p:cNvSpPr>
            <a:spLocks noGrp="1"/>
          </p:cNvSpPr>
          <p:nvPr>
            <p:ph idx="1"/>
          </p:nvPr>
        </p:nvSpPr>
        <p:spPr>
          <a:xfrm>
            <a:off x="457200" y="2708920"/>
            <a:ext cx="8229600" cy="3745888"/>
          </a:xfrm>
        </p:spPr>
        <p:txBody>
          <a:bodyPr>
            <a:normAutofit/>
          </a:bodyPr>
          <a:lstStyle/>
          <a:p>
            <a:pPr algn="just">
              <a:buNone/>
            </a:pPr>
            <a:r>
              <a:rPr lang="es-AR" sz="3600" b="1" dirty="0" smtClean="0">
                <a:latin typeface="Bell MT" pitchFamily="18" charset="0"/>
              </a:rPr>
              <a:t>Es la representación gráfica de las cantidades ofrecidas de un bien a diferentes precios. Teniendo en cuenta a un solo oferente.</a:t>
            </a:r>
            <a:endParaRPr lang="es-AR" sz="3600" b="1" dirty="0">
              <a:latin typeface="Bell MT"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AR" sz="4400" b="1" dirty="0" smtClean="0">
                <a:latin typeface="Berlin Sans FB Demi" pitchFamily="34" charset="0"/>
              </a:rPr>
              <a:t>La Oferta de Mercado</a:t>
            </a:r>
            <a:endParaRPr lang="es-AR" dirty="0"/>
          </a:p>
        </p:txBody>
      </p:sp>
      <p:sp>
        <p:nvSpPr>
          <p:cNvPr id="3" name="2 Marcador de contenido"/>
          <p:cNvSpPr>
            <a:spLocks noGrp="1"/>
          </p:cNvSpPr>
          <p:nvPr>
            <p:ph idx="1"/>
          </p:nvPr>
        </p:nvSpPr>
        <p:spPr>
          <a:xfrm>
            <a:off x="457200" y="2636912"/>
            <a:ext cx="8229600" cy="3817896"/>
          </a:xfrm>
        </p:spPr>
        <p:txBody>
          <a:bodyPr>
            <a:normAutofit/>
          </a:bodyPr>
          <a:lstStyle/>
          <a:p>
            <a:pPr algn="ctr">
              <a:buNone/>
            </a:pPr>
            <a:r>
              <a:rPr lang="es-AR" sz="3600" b="1" dirty="0" smtClean="0">
                <a:latin typeface="Bell MT" pitchFamily="18" charset="0"/>
              </a:rPr>
              <a:t>Es la suma horizontal de las ofertas</a:t>
            </a:r>
          </a:p>
          <a:p>
            <a:pPr algn="ctr">
              <a:buNone/>
            </a:pPr>
            <a:r>
              <a:rPr lang="es-AR" sz="3600" b="1" dirty="0" smtClean="0">
                <a:latin typeface="Bell MT" pitchFamily="18" charset="0"/>
              </a:rPr>
              <a:t>individuales que componen ese mercado</a:t>
            </a:r>
            <a:r>
              <a:rPr lang="es-AR" sz="3600" dirty="0" smtClean="0">
                <a:latin typeface="Bell MT" pitchFamily="18" charset="0"/>
              </a:rPr>
              <a:t>.</a:t>
            </a:r>
            <a:endParaRPr lang="es-AR" sz="3600" dirty="0">
              <a:latin typeface="Bell MT"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241</TotalTime>
  <Words>268</Words>
  <Application>Microsoft Office PowerPoint</Application>
  <PresentationFormat>Presentación en pantalla (4:3)</PresentationFormat>
  <Paragraphs>70</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Brío</vt:lpstr>
      <vt:lpstr>OFERTA</vt:lpstr>
      <vt:lpstr>Otro concepto</vt:lpstr>
      <vt:lpstr>Factores Determinantes</vt:lpstr>
      <vt:lpstr>Distintas Formas de Representación de la Oferta</vt:lpstr>
      <vt:lpstr>Ecuación de la Oferta</vt:lpstr>
      <vt:lpstr>Ejemplos:</vt:lpstr>
      <vt:lpstr>Curva de Oferta</vt:lpstr>
      <vt:lpstr>La Oferta Individual</vt:lpstr>
      <vt:lpstr>La Oferta de Mercado</vt:lpstr>
      <vt:lpstr>Diapositiva 10</vt:lpstr>
      <vt:lpstr>Movimientos de la Curva de Oferta</vt:lpstr>
      <vt:lpstr>Desplazamientos de la Curva de Oferta</vt:lpstr>
      <vt:lpstr>Desplazamiento de la curva de oferta hacia la derecha </vt:lpstr>
      <vt:lpstr>Desplazamiento de la curva de oferta hacia la izquierda</vt:lpstr>
      <vt:lpstr>Ejemplo</vt:lpstr>
      <vt:lpstr>Tabla de Oferta</vt:lpstr>
      <vt:lpstr>Curva de Oferta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OFERTA</dc:title>
  <dc:creator>analia</dc:creator>
  <cp:lastModifiedBy>analia</cp:lastModifiedBy>
  <cp:revision>14</cp:revision>
  <dcterms:created xsi:type="dcterms:W3CDTF">2020-06-20T02:11:47Z</dcterms:created>
  <dcterms:modified xsi:type="dcterms:W3CDTF">2020-06-25T11:28:10Z</dcterms:modified>
</cp:coreProperties>
</file>