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4" r:id="rId8"/>
    <p:sldId id="262" r:id="rId9"/>
    <p:sldId id="265" r:id="rId10"/>
    <p:sldId id="263" r:id="rId11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660"/>
  </p:normalViewPr>
  <p:slideViewPr>
    <p:cSldViewPr>
      <p:cViewPr varScale="1">
        <p:scale>
          <a:sx n="68" d="100"/>
          <a:sy n="6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87EAF73-B990-4372-B4E6-BCAB25EABA5E}" type="datetimeFigureOut">
              <a:rPr lang="es-AR" smtClean="0"/>
              <a:t>24/06/2020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17A7888-FCB8-42E4-86D7-A90AD1A7E01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AF73-B990-4372-B4E6-BCAB25EABA5E}" type="datetimeFigureOut">
              <a:rPr lang="es-AR" smtClean="0"/>
              <a:t>24/06/2020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A7888-FCB8-42E4-86D7-A90AD1A7E01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AF73-B990-4372-B4E6-BCAB25EABA5E}" type="datetimeFigureOut">
              <a:rPr lang="es-AR" smtClean="0"/>
              <a:t>24/06/2020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A7888-FCB8-42E4-86D7-A90AD1A7E01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87EAF73-B990-4372-B4E6-BCAB25EABA5E}" type="datetimeFigureOut">
              <a:rPr lang="es-AR" smtClean="0"/>
              <a:t>24/06/2020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A7888-FCB8-42E4-86D7-A90AD1A7E01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87EAF73-B990-4372-B4E6-BCAB25EABA5E}" type="datetimeFigureOut">
              <a:rPr lang="es-AR" smtClean="0"/>
              <a:t>24/06/2020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17A7888-FCB8-42E4-86D7-A90AD1A7E01B}" type="slidenum">
              <a:rPr lang="es-AR" smtClean="0"/>
              <a:t>‹Nº›</a:t>
            </a:fld>
            <a:endParaRPr lang="es-AR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87EAF73-B990-4372-B4E6-BCAB25EABA5E}" type="datetimeFigureOut">
              <a:rPr lang="es-AR" smtClean="0"/>
              <a:t>24/06/2020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17A7888-FCB8-42E4-86D7-A90AD1A7E01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87EAF73-B990-4372-B4E6-BCAB25EABA5E}" type="datetimeFigureOut">
              <a:rPr lang="es-AR" smtClean="0"/>
              <a:t>24/06/2020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17A7888-FCB8-42E4-86D7-A90AD1A7E01B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AF73-B990-4372-B4E6-BCAB25EABA5E}" type="datetimeFigureOut">
              <a:rPr lang="es-AR" smtClean="0"/>
              <a:t>24/06/2020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A7888-FCB8-42E4-86D7-A90AD1A7E01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87EAF73-B990-4372-B4E6-BCAB25EABA5E}" type="datetimeFigureOut">
              <a:rPr lang="es-AR" smtClean="0"/>
              <a:t>24/06/2020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17A7888-FCB8-42E4-86D7-A90AD1A7E01B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87EAF73-B990-4372-B4E6-BCAB25EABA5E}" type="datetimeFigureOut">
              <a:rPr lang="es-AR" smtClean="0"/>
              <a:t>24/06/2020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17A7888-FCB8-42E4-86D7-A90AD1A7E01B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87EAF73-B990-4372-B4E6-BCAB25EABA5E}" type="datetimeFigureOut">
              <a:rPr lang="es-AR" smtClean="0"/>
              <a:t>24/06/2020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17A7888-FCB8-42E4-86D7-A90AD1A7E01B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87EAF73-B990-4372-B4E6-BCAB25EABA5E}" type="datetimeFigureOut">
              <a:rPr lang="es-AR" smtClean="0"/>
              <a:t>24/06/2020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17A7888-FCB8-42E4-86D7-A90AD1A7E01B}" type="slidenum">
              <a:rPr lang="es-AR" smtClean="0"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40544" y="1268760"/>
            <a:ext cx="8062912" cy="3528392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sz="6700" b="1" dirty="0" smtClean="0"/>
              <a:t>EQUILIBRIO DE MERCADO</a:t>
            </a:r>
            <a:endParaRPr lang="es-AR" sz="67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89854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 smtClean="0"/>
              <a:t>Situaciones de Desequilibrio de Mercado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pic>
        <p:nvPicPr>
          <p:cNvPr id="4" name="3 Marcador de contenido" descr="equilibrio de mercado excesos (1)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1700808"/>
            <a:ext cx="5400600" cy="4608512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Definición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1952"/>
          </a:xfrm>
        </p:spPr>
        <p:txBody>
          <a:bodyPr/>
          <a:lstStyle/>
          <a:p>
            <a:pPr algn="just"/>
            <a:r>
              <a:rPr lang="es-AR" dirty="0" smtClean="0"/>
              <a:t> </a:t>
            </a:r>
            <a:r>
              <a:rPr lang="es-AR" sz="3200" b="1" dirty="0" smtClean="0"/>
              <a:t>El punto en que se cruzan las curvas de oferta y demanda, se llama punto de equilibrio .</a:t>
            </a:r>
            <a:r>
              <a:rPr lang="es-AR" sz="3200" b="1" dirty="0" smtClean="0"/>
              <a:t>En </a:t>
            </a:r>
            <a:r>
              <a:rPr lang="es-AR" sz="3200" b="1" dirty="0" smtClean="0"/>
              <a:t>este punto la cantidad ofrecida y la cantidad demandada de un bien es la misma. </a:t>
            </a:r>
            <a:endParaRPr lang="es-AR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2072"/>
          </a:xfrm>
        </p:spPr>
        <p:txBody>
          <a:bodyPr>
            <a:normAutofit/>
          </a:bodyPr>
          <a:lstStyle/>
          <a:p>
            <a:pPr algn="just"/>
            <a:r>
              <a:rPr lang="es-AR" sz="3600" b="1" dirty="0" smtClean="0"/>
              <a:t>El precio de Equilibrio</a:t>
            </a:r>
            <a:r>
              <a:rPr lang="es-AR" sz="3600" dirty="0" smtClean="0"/>
              <a:t> se encuentra donde la cantidad demandada es igual a la </a:t>
            </a:r>
            <a:r>
              <a:rPr lang="es-AR" sz="3600" dirty="0" smtClean="0"/>
              <a:t>ofrecida</a:t>
            </a:r>
          </a:p>
          <a:p>
            <a:pPr algn="just"/>
            <a:r>
              <a:rPr lang="es-AR" sz="3600" b="1" dirty="0" smtClean="0"/>
              <a:t>La cantidad de Equilibrio</a:t>
            </a:r>
            <a:r>
              <a:rPr lang="es-AR" sz="3600" dirty="0" smtClean="0"/>
              <a:t> es la cantidad demanda y ofrecida al precio de equilibrio.</a:t>
            </a:r>
            <a:endParaRPr lang="es-AR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AR" sz="4000" b="1" dirty="0" smtClean="0">
                <a:latin typeface="+mj-lt"/>
              </a:rPr>
              <a:t>DEMANDA : P</a:t>
            </a:r>
            <a:r>
              <a:rPr lang="es-AR" sz="4000" b="1" dirty="0" smtClean="0">
                <a:latin typeface="+mj-lt"/>
                <a:sym typeface="Symbol"/>
              </a:rPr>
              <a:t> </a:t>
            </a:r>
            <a:r>
              <a:rPr lang="es-AR" sz="4000" b="1" dirty="0" err="1" smtClean="0">
                <a:latin typeface="+mj-lt"/>
                <a:sym typeface="Symbol"/>
              </a:rPr>
              <a:t>Qd</a:t>
            </a:r>
            <a:r>
              <a:rPr lang="es-AR" sz="4000" b="1" dirty="0" smtClean="0">
                <a:latin typeface="+mj-lt"/>
                <a:sym typeface="Symbol"/>
              </a:rPr>
              <a:t>, P</a:t>
            </a:r>
            <a:r>
              <a:rPr lang="es-AR" sz="4000" b="1" dirty="0" smtClean="0">
                <a:latin typeface="+mj-lt"/>
                <a:sym typeface="Symbol"/>
              </a:rPr>
              <a:t>  </a:t>
            </a:r>
            <a:r>
              <a:rPr lang="es-AR" sz="4000" b="1" dirty="0" err="1" smtClean="0">
                <a:latin typeface="+mj-lt"/>
                <a:sym typeface="Symbol"/>
              </a:rPr>
              <a:t>Qd</a:t>
            </a:r>
            <a:r>
              <a:rPr lang="es-AR" sz="4000" b="1" dirty="0" smtClean="0">
                <a:latin typeface="+mj-lt"/>
                <a:sym typeface="Symbol"/>
              </a:rPr>
              <a:t>   Relación Inversa</a:t>
            </a:r>
            <a:endParaRPr lang="es-AR" sz="4000" b="1" dirty="0" smtClean="0">
              <a:latin typeface="+mj-lt"/>
            </a:endParaRPr>
          </a:p>
          <a:p>
            <a:pPr>
              <a:buNone/>
            </a:pPr>
            <a:endParaRPr lang="es-AR" sz="4000" b="1" dirty="0" smtClean="0">
              <a:latin typeface="+mj-lt"/>
            </a:endParaRPr>
          </a:p>
          <a:p>
            <a:pPr>
              <a:buNone/>
            </a:pPr>
            <a:r>
              <a:rPr lang="es-AR" sz="4000" b="1" dirty="0" smtClean="0">
                <a:latin typeface="+mj-lt"/>
              </a:rPr>
              <a:t>OFERTA: P </a:t>
            </a:r>
            <a:r>
              <a:rPr lang="es-AR" sz="4000" b="1" dirty="0" smtClean="0">
                <a:latin typeface="+mj-lt"/>
                <a:sym typeface="Symbol"/>
              </a:rPr>
              <a:t> </a:t>
            </a:r>
            <a:r>
              <a:rPr lang="es-AR" sz="4000" b="1" dirty="0" err="1" smtClean="0">
                <a:latin typeface="+mj-lt"/>
                <a:sym typeface="Symbol"/>
              </a:rPr>
              <a:t>Qo</a:t>
            </a:r>
            <a:r>
              <a:rPr lang="es-AR" sz="4000" b="1" dirty="0" smtClean="0">
                <a:latin typeface="+mj-lt"/>
                <a:sym typeface="Symbol"/>
              </a:rPr>
              <a:t>, P  </a:t>
            </a:r>
            <a:r>
              <a:rPr lang="es-AR" sz="4000" b="1" dirty="0" err="1" smtClean="0">
                <a:latin typeface="+mj-lt"/>
                <a:sym typeface="Symbol"/>
              </a:rPr>
              <a:t>Qo</a:t>
            </a:r>
            <a:r>
              <a:rPr lang="es-AR" sz="4000" b="1" dirty="0" smtClean="0">
                <a:latin typeface="+mj-lt"/>
                <a:sym typeface="Symbol"/>
              </a:rPr>
              <a:t> Relación Directa</a:t>
            </a:r>
            <a:endParaRPr lang="es-AR" sz="4000" b="1" dirty="0" smtClean="0">
              <a:latin typeface="+mj-lt"/>
            </a:endParaRPr>
          </a:p>
          <a:p>
            <a:pPr>
              <a:buNone/>
            </a:pPr>
            <a:endParaRPr lang="es-AR" sz="4000" b="1" dirty="0" smtClean="0">
              <a:latin typeface="+mj-lt"/>
            </a:endParaRPr>
          </a:p>
          <a:p>
            <a:pPr>
              <a:buNone/>
            </a:pPr>
            <a:r>
              <a:rPr lang="es-AR" sz="4000" b="1" dirty="0" smtClean="0">
                <a:latin typeface="+mj-lt"/>
              </a:rPr>
              <a:t>EQUILIBRIO DE MERCADO:</a:t>
            </a:r>
          </a:p>
          <a:p>
            <a:pPr>
              <a:buNone/>
            </a:pPr>
            <a:r>
              <a:rPr lang="es-AR" sz="4000" b="1" dirty="0" smtClean="0">
                <a:latin typeface="+mj-lt"/>
              </a:rPr>
              <a:t> Pe, </a:t>
            </a:r>
            <a:r>
              <a:rPr lang="es-AR" sz="4000" b="1" dirty="0" err="1" smtClean="0">
                <a:latin typeface="+mj-lt"/>
              </a:rPr>
              <a:t>Qd</a:t>
            </a:r>
            <a:r>
              <a:rPr lang="es-AR" sz="4000" b="1" dirty="0" smtClean="0">
                <a:latin typeface="+mj-lt"/>
              </a:rPr>
              <a:t>=</a:t>
            </a:r>
            <a:r>
              <a:rPr lang="es-AR" sz="4000" b="1" dirty="0" err="1" smtClean="0">
                <a:latin typeface="+mj-lt"/>
              </a:rPr>
              <a:t>Qo</a:t>
            </a:r>
            <a:endParaRPr lang="es-AR" sz="4000" b="1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AR" b="1" dirty="0" smtClean="0"/>
              <a:t>Determinación del Equilibrio de Mercado</a:t>
            </a:r>
            <a:br>
              <a:rPr lang="es-AR" b="1" dirty="0" smtClean="0"/>
            </a:b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Forma </a:t>
            </a:r>
            <a:r>
              <a:rPr lang="es-AR" b="1" dirty="0" smtClean="0"/>
              <a:t>numérica</a:t>
            </a:r>
            <a:endParaRPr lang="es-AR" dirty="0" smtClean="0"/>
          </a:p>
          <a:p>
            <a:endParaRPr lang="es-AR" dirty="0"/>
          </a:p>
        </p:txBody>
      </p:sp>
      <p:pic>
        <p:nvPicPr>
          <p:cNvPr id="4" name="3 Imagen" descr="WhatsApp Image 2020-06-23 at 01.12.1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2780928"/>
            <a:ext cx="5002721" cy="339375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2152"/>
          </a:xfrm>
        </p:spPr>
        <p:txBody>
          <a:bodyPr>
            <a:normAutofit fontScale="92500"/>
          </a:bodyPr>
          <a:lstStyle/>
          <a:p>
            <a:endParaRPr lang="es-AR" b="1" dirty="0" smtClean="0"/>
          </a:p>
          <a:p>
            <a:endParaRPr lang="es-AR" b="1" dirty="0" smtClean="0"/>
          </a:p>
          <a:p>
            <a:endParaRPr lang="es-AR" b="1" dirty="0" smtClean="0"/>
          </a:p>
          <a:p>
            <a:r>
              <a:rPr lang="es-AR" b="1" dirty="0" smtClean="0"/>
              <a:t>Forma gráfica</a:t>
            </a:r>
            <a:endParaRPr lang="es-AR" dirty="0" smtClean="0"/>
          </a:p>
          <a:p>
            <a:pPr algn="just">
              <a:buNone/>
            </a:pPr>
            <a:endParaRPr lang="es-AR" dirty="0" smtClean="0"/>
          </a:p>
          <a:p>
            <a:pPr algn="just">
              <a:buNone/>
            </a:pPr>
            <a:r>
              <a:rPr lang="es-AR" sz="3200" b="1" dirty="0" smtClean="0"/>
              <a:t>Para </a:t>
            </a:r>
            <a:r>
              <a:rPr lang="es-AR" sz="3200" b="1" dirty="0" smtClean="0"/>
              <a:t>determinar el equilibrio en </a:t>
            </a:r>
            <a:r>
              <a:rPr lang="es-AR" sz="3200" b="1" dirty="0" smtClean="0"/>
              <a:t>forma gráfica</a:t>
            </a:r>
            <a:r>
              <a:rPr lang="es-AR" sz="3200" b="1" dirty="0" smtClean="0"/>
              <a:t>, se </a:t>
            </a:r>
            <a:r>
              <a:rPr lang="es-AR" sz="3200" b="1" dirty="0" smtClean="0"/>
              <a:t>debe </a:t>
            </a:r>
            <a:r>
              <a:rPr lang="es-AR" sz="3200" b="1" dirty="0" smtClean="0"/>
              <a:t>trazar la curva de oferta y demanda en el mismo gráfico, la intersección de las curvas marcará la cantidad y el precio de equilibrio. </a:t>
            </a:r>
          </a:p>
          <a:p>
            <a:pPr>
              <a:buNone/>
            </a:pPr>
            <a:r>
              <a:rPr lang="es-AR" sz="3200" b="1" dirty="0" smtClean="0"/>
              <a:t/>
            </a:r>
            <a:br>
              <a:rPr lang="es-AR" sz="3200" b="1" dirty="0" smtClean="0"/>
            </a:br>
            <a:endParaRPr lang="es-AR" sz="3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WhatsApp Image 2020-06-23 at 01.12.04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340769"/>
            <a:ext cx="6343953" cy="5114006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70024"/>
          </a:xfrm>
        </p:spPr>
        <p:txBody>
          <a:bodyPr/>
          <a:lstStyle/>
          <a:p>
            <a:r>
              <a:rPr lang="es-AR" b="1" dirty="0" smtClean="0"/>
              <a:t>Forma algebraica </a:t>
            </a:r>
            <a:endParaRPr lang="es-AR" dirty="0" smtClean="0"/>
          </a:p>
          <a:p>
            <a:pPr algn="just">
              <a:buNone/>
            </a:pPr>
            <a:r>
              <a:rPr lang="es-AR" sz="3200" b="1" dirty="0" smtClean="0"/>
              <a:t>Consiste en igualar las ecuaciones de demanda y oferta</a:t>
            </a:r>
            <a:r>
              <a:rPr lang="es-AR" sz="3200" b="1" dirty="0" smtClean="0"/>
              <a:t>. El </a:t>
            </a:r>
            <a:r>
              <a:rPr lang="es-AR" sz="3200" b="1" dirty="0" smtClean="0"/>
              <a:t>resultado  </a:t>
            </a:r>
            <a:r>
              <a:rPr lang="es-AR" sz="3200" b="1" dirty="0" smtClean="0">
                <a:solidFill>
                  <a:schemeClr val="accent1">
                    <a:lumMod val="75000"/>
                  </a:schemeClr>
                </a:solidFill>
              </a:rPr>
              <a:t>Pe</a:t>
            </a:r>
            <a:r>
              <a:rPr lang="es-AR" sz="3200" b="1" dirty="0" smtClean="0"/>
              <a:t> dará el precio de equilibrio </a:t>
            </a:r>
            <a:r>
              <a:rPr lang="es-AR" sz="3200" b="1" dirty="0" smtClean="0"/>
              <a:t>,y </a:t>
            </a:r>
            <a:r>
              <a:rPr lang="es-AR" sz="3200" b="1" dirty="0" smtClean="0"/>
              <a:t>para determinar la cantidad de equilibrio deberá sustituir </a:t>
            </a:r>
            <a:r>
              <a:rPr lang="es-AR" sz="3200" b="1" dirty="0" smtClean="0">
                <a:solidFill>
                  <a:schemeClr val="accent1">
                    <a:lumMod val="75000"/>
                  </a:schemeClr>
                </a:solidFill>
              </a:rPr>
              <a:t>Pe</a:t>
            </a:r>
            <a:r>
              <a:rPr lang="es-AR" sz="3200" b="1" dirty="0" smtClean="0"/>
              <a:t> en la ecuación de oferta o de demanda</a:t>
            </a:r>
            <a:r>
              <a:rPr lang="es-AR" sz="3600" b="1" dirty="0" smtClean="0"/>
              <a:t>.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50144"/>
          </a:xfrm>
        </p:spPr>
        <p:txBody>
          <a:bodyPr>
            <a:normAutofit/>
          </a:bodyPr>
          <a:lstStyle/>
          <a:p>
            <a:r>
              <a:rPr lang="es-AR" b="1" dirty="0" smtClean="0"/>
              <a:t>D</a:t>
            </a:r>
            <a:r>
              <a:rPr lang="es-AR" dirty="0" smtClean="0"/>
              <a:t>= 24 - </a:t>
            </a:r>
            <a:r>
              <a:rPr lang="es-AR" dirty="0" smtClean="0"/>
              <a:t>8Pe             </a:t>
            </a:r>
            <a:r>
              <a:rPr lang="es-AR" b="1" dirty="0" smtClean="0"/>
              <a:t>O</a:t>
            </a:r>
            <a:r>
              <a:rPr lang="es-AR" dirty="0" smtClean="0"/>
              <a:t>= 8Pe</a:t>
            </a:r>
          </a:p>
          <a:p>
            <a:endParaRPr lang="es-AR" dirty="0" smtClean="0"/>
          </a:p>
          <a:p>
            <a:r>
              <a:rPr lang="es-AR" dirty="0" smtClean="0"/>
              <a:t>24 - 8Pe = 8Pe</a:t>
            </a:r>
          </a:p>
          <a:p>
            <a:pPr>
              <a:buNone/>
            </a:pPr>
            <a:r>
              <a:rPr lang="es-AR" dirty="0" smtClean="0"/>
              <a:t>   -</a:t>
            </a:r>
            <a:r>
              <a:rPr lang="es-AR" dirty="0" smtClean="0"/>
              <a:t>8Pe -8Pe= -24</a:t>
            </a:r>
          </a:p>
          <a:p>
            <a:pPr>
              <a:buNone/>
            </a:pPr>
            <a:r>
              <a:rPr lang="es-AR" dirty="0" smtClean="0"/>
              <a:t>  -</a:t>
            </a:r>
            <a:r>
              <a:rPr lang="es-AR" dirty="0" smtClean="0"/>
              <a:t>16 Pe= -24</a:t>
            </a:r>
          </a:p>
          <a:p>
            <a:pPr>
              <a:buNone/>
            </a:pPr>
            <a:r>
              <a:rPr lang="es-AR" dirty="0" smtClean="0"/>
              <a:t>   Pe</a:t>
            </a:r>
            <a:r>
              <a:rPr lang="es-AR" dirty="0" smtClean="0"/>
              <a:t>= -24 / -16</a:t>
            </a:r>
          </a:p>
          <a:p>
            <a:pPr>
              <a:buNone/>
            </a:pPr>
            <a:r>
              <a:rPr lang="es-AR" b="1" dirty="0" smtClean="0"/>
              <a:t>   Pe</a:t>
            </a:r>
            <a:r>
              <a:rPr lang="es-AR" b="1" dirty="0" smtClean="0"/>
              <a:t>= </a:t>
            </a:r>
            <a:r>
              <a:rPr lang="es-AR" b="1" dirty="0" smtClean="0"/>
              <a:t>1,50</a:t>
            </a:r>
            <a:endParaRPr lang="es-AR" dirty="0" smtClean="0"/>
          </a:p>
          <a:p>
            <a:pPr>
              <a:buNone/>
            </a:pPr>
            <a:endParaRPr lang="es-AR" dirty="0" smtClean="0"/>
          </a:p>
          <a:p>
            <a:r>
              <a:rPr lang="es-AR" dirty="0" smtClean="0"/>
              <a:t>24 </a:t>
            </a:r>
            <a:r>
              <a:rPr lang="es-AR" dirty="0" smtClean="0"/>
              <a:t>- 8Pe = 8Pe</a:t>
            </a:r>
          </a:p>
          <a:p>
            <a:pPr>
              <a:buNone/>
            </a:pPr>
            <a:r>
              <a:rPr lang="es-AR" dirty="0" smtClean="0"/>
              <a:t>    24 </a:t>
            </a:r>
            <a:r>
              <a:rPr lang="es-AR" dirty="0" smtClean="0"/>
              <a:t>- 8.(1,50)= 8 . (1,50)</a:t>
            </a:r>
          </a:p>
          <a:p>
            <a:r>
              <a:rPr lang="es-AR" b="1" dirty="0" smtClean="0"/>
              <a:t>              12 = 12 =</a:t>
            </a:r>
            <a:r>
              <a:rPr lang="es-AR" b="1" dirty="0" err="1" smtClean="0"/>
              <a:t>Qe</a:t>
            </a:r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142</TotalTime>
  <Words>148</Words>
  <Application>Microsoft Office PowerPoint</Application>
  <PresentationFormat>Presentación en pantalla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Brío</vt:lpstr>
      <vt:lpstr>    EQUILIBRIO DE MERCADO</vt:lpstr>
      <vt:lpstr>Definición</vt:lpstr>
      <vt:lpstr>Diapositiva 3</vt:lpstr>
      <vt:lpstr>Diapositiva 4</vt:lpstr>
      <vt:lpstr>Determinación del Equilibrio de Mercado </vt:lpstr>
      <vt:lpstr>Diapositiva 6</vt:lpstr>
      <vt:lpstr>Diapositiva 7</vt:lpstr>
      <vt:lpstr>Diapositiva 8</vt:lpstr>
      <vt:lpstr>Diapositiva 9</vt:lpstr>
      <vt:lpstr>Situaciones de Desequilibrio de Mercado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EQUIIBRIO DE MERCADO</dc:title>
  <dc:creator>analia</dc:creator>
  <cp:lastModifiedBy>analia</cp:lastModifiedBy>
  <cp:revision>6</cp:revision>
  <dcterms:created xsi:type="dcterms:W3CDTF">2020-06-25T02:01:29Z</dcterms:created>
  <dcterms:modified xsi:type="dcterms:W3CDTF">2020-06-25T04:23:50Z</dcterms:modified>
</cp:coreProperties>
</file>