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1" r:id="rId7"/>
    <p:sldId id="269" r:id="rId8"/>
    <p:sldId id="260" r:id="rId9"/>
    <p:sldId id="262" r:id="rId10"/>
    <p:sldId id="265" r:id="rId11"/>
    <p:sldId id="268" r:id="rId12"/>
    <p:sldId id="272" r:id="rId13"/>
    <p:sldId id="267" r:id="rId14"/>
    <p:sldId id="270" r:id="rId15"/>
    <p:sldId id="263" r:id="rId16"/>
    <p:sldId id="266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alia\Documents\Libro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AR"/>
  <c:chart>
    <c:title>
      <c:layout/>
    </c:title>
    <c:plotArea>
      <c:layout/>
      <c:scatterChart>
        <c:scatterStyle val="smoothMarker"/>
        <c:ser>
          <c:idx val="0"/>
          <c:order val="0"/>
          <c:tx>
            <c:v>CURVA DE DEMANDA</c:v>
          </c:tx>
          <c:xVal>
            <c:numRef>
              <c:f>Hoja1!$W$14:$W$17</c:f>
              <c:numCache>
                <c:formatCode>General</c:formatCode>
                <c:ptCount val="4"/>
                <c:pt idx="0">
                  <c:v>40</c:v>
                </c:pt>
                <c:pt idx="1">
                  <c:v>30</c:v>
                </c:pt>
                <c:pt idx="2">
                  <c:v>20</c:v>
                </c:pt>
                <c:pt idx="3">
                  <c:v>10</c:v>
                </c:pt>
              </c:numCache>
            </c:numRef>
          </c:xVal>
          <c:yVal>
            <c:numRef>
              <c:f>Hoja1!$V$14:$V$17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yVal>
          <c:smooth val="1"/>
        </c:ser>
        <c:axId val="72399872"/>
        <c:axId val="76448128"/>
      </c:scatterChart>
      <c:valAx>
        <c:axId val="72399872"/>
        <c:scaling>
          <c:orientation val="minMax"/>
        </c:scaling>
        <c:axPos val="b"/>
        <c:numFmt formatCode="General" sourceLinked="1"/>
        <c:tickLblPos val="nextTo"/>
        <c:crossAx val="76448128"/>
        <c:crosses val="autoZero"/>
        <c:crossBetween val="midCat"/>
      </c:valAx>
      <c:valAx>
        <c:axId val="76448128"/>
        <c:scaling>
          <c:orientation val="minMax"/>
        </c:scaling>
        <c:axPos val="l"/>
        <c:majorGridlines/>
        <c:numFmt formatCode="General" sourceLinked="1"/>
        <c:tickLblPos val="nextTo"/>
        <c:crossAx val="72399872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820AFAF-DA41-4B47-A4EF-55AE3CD59555}" type="datetimeFigureOut">
              <a:rPr lang="es-AR" smtClean="0"/>
              <a:pPr/>
              <a:t>14/06/2020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68E7E78-B2E1-4F1F-8D17-8C8BDE6BD33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AR" sz="5000" b="1" dirty="0" smtClean="0">
                <a:latin typeface="Berlin Sans FB Demi" pitchFamily="34" charset="0"/>
              </a:rPr>
              <a:t>Funcionamiento de los Mercados</a:t>
            </a:r>
            <a:endParaRPr lang="es-AR" sz="5000" b="1" dirty="0">
              <a:latin typeface="Berlin Sans FB Dem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3212976"/>
            <a:ext cx="8062912" cy="2448272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es-AR" sz="4800" b="1" dirty="0" smtClean="0">
                <a:latin typeface="Berlin Sans FB Demi" pitchFamily="34" charset="0"/>
              </a:rPr>
              <a:t>Demanda</a:t>
            </a:r>
          </a:p>
          <a:p>
            <a:pPr algn="l">
              <a:buFont typeface="Wingdings" pitchFamily="2" charset="2"/>
              <a:buChar char="v"/>
            </a:pPr>
            <a:r>
              <a:rPr lang="es-AR" sz="4800" b="1" dirty="0" smtClean="0">
                <a:latin typeface="Berlin Sans FB Demi" pitchFamily="34" charset="0"/>
              </a:rPr>
              <a:t>Oferta </a:t>
            </a:r>
          </a:p>
          <a:p>
            <a:pPr algn="l">
              <a:buFont typeface="Wingdings" pitchFamily="2" charset="2"/>
              <a:buChar char="v"/>
            </a:pPr>
            <a:r>
              <a:rPr lang="es-AR" sz="4800" b="1" dirty="0" smtClean="0">
                <a:latin typeface="Berlin Sans FB Demi" pitchFamily="34" charset="0"/>
              </a:rPr>
              <a:t>Equilibrio de Mercado</a:t>
            </a:r>
            <a:endParaRPr lang="es-AR" sz="4800" b="1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000" b="1" dirty="0" smtClean="0">
                <a:latin typeface="Berlin Sans FB Demi" pitchFamily="34" charset="0"/>
              </a:rPr>
              <a:t>La Demanda de Mercado</a:t>
            </a:r>
            <a:endParaRPr lang="es-AR" sz="50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059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AR" sz="4800" dirty="0" smtClean="0">
                <a:latin typeface="Berlin Sans FB Demi" pitchFamily="34" charset="0"/>
              </a:rPr>
              <a:t>Es la suma horizontal de las demandas de los diversos individuos que componen en el mercado. </a:t>
            </a:r>
            <a:endParaRPr lang="es-AR" sz="4800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6000" b="1" dirty="0" smtClean="0">
                <a:latin typeface="Berlin Sans FB Demi" pitchFamily="34" charset="0"/>
              </a:rPr>
              <a:t>Movimientos de la Curva de Demanda</a:t>
            </a:r>
            <a:endParaRPr lang="es-AR" sz="60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601872"/>
          </a:xfrm>
        </p:spPr>
        <p:txBody>
          <a:bodyPr/>
          <a:lstStyle/>
          <a:p>
            <a:pPr algn="just">
              <a:buNone/>
            </a:pPr>
            <a:r>
              <a:rPr lang="es-AR" sz="4400" b="1" dirty="0" smtClean="0"/>
              <a:t>Esto sucede cuando se modifica el precio. Aquí podemos citar a la “Ley de la Demanda”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demanda.pn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763688" y="908720"/>
            <a:ext cx="5346700" cy="4870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Autofit/>
          </a:bodyPr>
          <a:lstStyle/>
          <a:p>
            <a:pPr algn="ctr"/>
            <a:r>
              <a:rPr lang="es-AR" sz="6000" b="1" dirty="0" smtClean="0">
                <a:latin typeface="Berlin Sans FB Demi" pitchFamily="34" charset="0"/>
              </a:rPr>
              <a:t>Desplazamientos de la Curva de Demanda</a:t>
            </a:r>
            <a:endParaRPr lang="es-AR" sz="60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385848"/>
          </a:xfrm>
        </p:spPr>
        <p:txBody>
          <a:bodyPr/>
          <a:lstStyle/>
          <a:p>
            <a:pPr algn="ctr">
              <a:buNone/>
            </a:pPr>
            <a:r>
              <a:rPr lang="es-AR" sz="4400" dirty="0" smtClean="0">
                <a:latin typeface="Berlin Sans FB Demi" pitchFamily="34" charset="0"/>
              </a:rPr>
              <a:t>Esto sucede cuando se modifica cualquier factor excepto el precio.</a:t>
            </a:r>
          </a:p>
          <a:p>
            <a:pPr>
              <a:buNone/>
            </a:pPr>
            <a:r>
              <a:rPr lang="es-AR" sz="4400" dirty="0" smtClean="0">
                <a:latin typeface="Berlin Sans FB Demi" pitchFamily="34" charset="0"/>
              </a:rPr>
              <a:t> 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3 Marcador de contenido" descr="demanda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980728"/>
            <a:ext cx="6984776" cy="54740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atin typeface="Berlin Sans FB Demi" pitchFamily="34" charset="0"/>
              </a:rPr>
              <a:t>Desplazamientos hacia  la Derecha</a:t>
            </a:r>
            <a:endParaRPr lang="es-AR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Un incremento en el nivel de ingreso de los consumidores. </a:t>
            </a:r>
            <a:endParaRPr lang="es-AR" dirty="0" smtClean="0"/>
          </a:p>
          <a:p>
            <a:r>
              <a:rPr lang="es-AR" b="1" dirty="0" smtClean="0"/>
              <a:t>Un aumento en el precio de los bienes sustitutos.</a:t>
            </a:r>
            <a:endParaRPr lang="es-AR" dirty="0" smtClean="0"/>
          </a:p>
          <a:p>
            <a:r>
              <a:rPr lang="es-AR" b="1" dirty="0" smtClean="0"/>
              <a:t>Disminución del precio en bienes complementarios.</a:t>
            </a:r>
            <a:endParaRPr lang="es-AR" dirty="0" smtClean="0"/>
          </a:p>
          <a:p>
            <a:r>
              <a:rPr lang="es-AR" b="1" dirty="0" smtClean="0"/>
              <a:t>Modificación en el gusto y preferencias de los consumidores.</a:t>
            </a:r>
            <a:endParaRPr lang="es-AR" dirty="0" smtClean="0"/>
          </a:p>
          <a:p>
            <a:r>
              <a:rPr lang="es-AR" b="1" dirty="0" smtClean="0"/>
              <a:t>Aumento el nivel de la población.</a:t>
            </a: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atin typeface="Berlin Sans FB Demi" pitchFamily="34" charset="0"/>
              </a:rPr>
              <a:t>Desplazamiento hacia la izquierda</a:t>
            </a:r>
            <a:endParaRPr lang="es-AR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Una disminución el nivel de ingreso de los consumidores.</a:t>
            </a:r>
            <a:endParaRPr lang="es-AR" dirty="0" smtClean="0"/>
          </a:p>
          <a:p>
            <a:r>
              <a:rPr lang="es-AR" b="1" dirty="0" smtClean="0"/>
              <a:t>Una disminución en el precio de los bienes sustitutos. </a:t>
            </a:r>
            <a:endParaRPr lang="es-AR" dirty="0" smtClean="0"/>
          </a:p>
          <a:p>
            <a:r>
              <a:rPr lang="es-AR" b="1" dirty="0" smtClean="0"/>
              <a:t>Un aumento del precio en bienes complementarios.</a:t>
            </a:r>
            <a:r>
              <a:rPr lang="es-AR" dirty="0" smtClean="0"/>
              <a:t> </a:t>
            </a:r>
          </a:p>
          <a:p>
            <a:r>
              <a:rPr lang="es-AR" b="1" dirty="0" smtClean="0"/>
              <a:t>Modificación en el gusto y preferencias de los consumidores.</a:t>
            </a:r>
            <a:r>
              <a:rPr lang="es-AR" dirty="0" smtClean="0"/>
              <a:t> </a:t>
            </a:r>
          </a:p>
          <a:p>
            <a:r>
              <a:rPr lang="es-AR" b="1" dirty="0" smtClean="0"/>
              <a:t>Disminución el nivel de la población.</a:t>
            </a:r>
            <a:r>
              <a:rPr lang="es-AR" dirty="0" smtClean="0"/>
              <a:t> 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Ejemplo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Q(x)= 40-10P</a:t>
            </a:r>
          </a:p>
          <a:p>
            <a:r>
              <a:rPr lang="es-AR" dirty="0" smtClean="0"/>
              <a:t>CALCULE LA TABLA DE DEMANDA PARA </a:t>
            </a:r>
            <a:r>
              <a:rPr lang="es-AR" dirty="0" smtClean="0"/>
              <a:t>LOS SIGUIENTES PRECIOS</a:t>
            </a:r>
            <a:endParaRPr lang="es-AR" dirty="0" smtClean="0"/>
          </a:p>
          <a:p>
            <a:r>
              <a:rPr lang="es-AR" dirty="0" smtClean="0"/>
              <a:t>GRAFIQUE</a:t>
            </a:r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Q(X)= 40 -10p</a:t>
            </a:r>
            <a:endParaRPr lang="es-AR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043608" y="2348880"/>
          <a:ext cx="6840760" cy="266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/>
                <a:gridCol w="3420380"/>
              </a:tblGrid>
              <a:tr h="532858">
                <a:tc>
                  <a:txBody>
                    <a:bodyPr/>
                    <a:lstStyle/>
                    <a:p>
                      <a:r>
                        <a:rPr lang="es-AR" dirty="0" smtClean="0"/>
                        <a:t>P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Q(X)</a:t>
                      </a:r>
                      <a:endParaRPr lang="es-AR" dirty="0"/>
                    </a:p>
                  </a:txBody>
                  <a:tcPr/>
                </a:tc>
              </a:tr>
              <a:tr h="532858">
                <a:tc>
                  <a:txBody>
                    <a:bodyPr/>
                    <a:lstStyle/>
                    <a:p>
                      <a:r>
                        <a:rPr lang="es-AR" dirty="0" smtClean="0"/>
                        <a:t>0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40</a:t>
                      </a:r>
                      <a:endParaRPr lang="es-AR" dirty="0"/>
                    </a:p>
                  </a:txBody>
                  <a:tcPr/>
                </a:tc>
              </a:tr>
              <a:tr h="532858">
                <a:tc>
                  <a:txBody>
                    <a:bodyPr/>
                    <a:lstStyle/>
                    <a:p>
                      <a:r>
                        <a:rPr lang="es-AR" dirty="0" smtClean="0"/>
                        <a:t>1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30</a:t>
                      </a:r>
                      <a:endParaRPr lang="es-AR" dirty="0"/>
                    </a:p>
                  </a:txBody>
                  <a:tcPr/>
                </a:tc>
              </a:tr>
              <a:tr h="532858">
                <a:tc>
                  <a:txBody>
                    <a:bodyPr/>
                    <a:lstStyle/>
                    <a:p>
                      <a:r>
                        <a:rPr lang="es-AR" dirty="0" smtClean="0"/>
                        <a:t>2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20</a:t>
                      </a:r>
                      <a:endParaRPr lang="es-AR" dirty="0"/>
                    </a:p>
                  </a:txBody>
                  <a:tcPr/>
                </a:tc>
              </a:tr>
              <a:tr h="532858">
                <a:tc>
                  <a:txBody>
                    <a:bodyPr/>
                    <a:lstStyle/>
                    <a:p>
                      <a:r>
                        <a:rPr lang="es-AR" dirty="0" smtClean="0"/>
                        <a:t>3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10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CURVA DE DEMANDA</a:t>
            </a:r>
            <a:endParaRPr lang="es-AR" b="1" dirty="0"/>
          </a:p>
        </p:txBody>
      </p:sp>
      <p:graphicFrame>
        <p:nvGraphicFramePr>
          <p:cNvPr id="4" name="4 Gráfic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000" b="1" dirty="0" smtClean="0">
                <a:latin typeface="Berlin Sans FB Demi" pitchFamily="34" charset="0"/>
              </a:rPr>
              <a:t>Demanda</a:t>
            </a:r>
            <a:endParaRPr lang="es-AR" sz="60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39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AR" sz="4400" b="1" dirty="0" smtClean="0">
                <a:latin typeface="Berlin Sans FB Demi" pitchFamily="34" charset="0"/>
              </a:rPr>
              <a:t>“Es la cantidad de bienes y servicios que los consumidores quieren y pueden consumir. ”</a:t>
            </a:r>
            <a:endParaRPr lang="es-AR" sz="4400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000" b="1" dirty="0" smtClean="0">
                <a:latin typeface="Berlin Sans FB Demi" pitchFamily="34" charset="0"/>
              </a:rPr>
              <a:t>Otro concepto</a:t>
            </a:r>
            <a:endParaRPr lang="es-AR" sz="60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ES_tradnl" sz="4400" dirty="0" smtClean="0">
              <a:cs typeface="Tahoma" pitchFamily="34" charset="0"/>
            </a:endParaRPr>
          </a:p>
          <a:p>
            <a:pPr algn="just">
              <a:buNone/>
            </a:pPr>
            <a:r>
              <a:rPr lang="es-ES_tradnl" sz="4400" b="1" dirty="0" smtClean="0">
                <a:latin typeface="Berlin Sans FB Demi" pitchFamily="34" charset="0"/>
                <a:cs typeface="Tahoma" pitchFamily="34" charset="0"/>
              </a:rPr>
              <a:t>Indica la cantidad de un bien que los consumidores están dispuestos a comprar en función de su precio.</a:t>
            </a:r>
            <a:endParaRPr lang="es-AR" sz="4400" b="1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5000" b="1" dirty="0" smtClean="0">
                <a:latin typeface="Berlin Sans FB Demi" pitchFamily="34" charset="0"/>
              </a:rPr>
              <a:t>Factores Determinantes</a:t>
            </a:r>
            <a:endParaRPr lang="es-AR" sz="5000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Precio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Renta o Salario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Precios de los Bienes relacionados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Gustos y Preferencias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Expectativas</a:t>
            </a:r>
          </a:p>
          <a:p>
            <a:pPr>
              <a:buFont typeface="Wingdings" pitchFamily="2" charset="2"/>
              <a:buChar char="v"/>
            </a:pPr>
            <a:r>
              <a:rPr lang="es-AR" sz="3600" dirty="0" smtClean="0">
                <a:latin typeface="Berlin Sans FB Demi" pitchFamily="34" charset="0"/>
              </a:rPr>
              <a:t>Numero de compradores</a:t>
            </a:r>
            <a:endParaRPr lang="es-AR" sz="3600" dirty="0"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20688"/>
            <a:ext cx="8676456" cy="1045838"/>
          </a:xfrm>
        </p:spPr>
        <p:txBody>
          <a:bodyPr>
            <a:noAutofit/>
          </a:bodyPr>
          <a:lstStyle/>
          <a:p>
            <a:pPr algn="ctr"/>
            <a:r>
              <a:rPr lang="es-AR" sz="4400" b="1" dirty="0" smtClean="0">
                <a:latin typeface="Berlin Sans FB Demi" pitchFamily="34" charset="0"/>
              </a:rPr>
              <a:t>Distintas Formas de Representación de la Demanda</a:t>
            </a:r>
            <a:endParaRPr lang="es-AR" sz="4400" dirty="0">
              <a:latin typeface="Berlin Sans FB Demi" pitchFamily="34" charset="0"/>
            </a:endParaRPr>
          </a:p>
        </p:txBody>
      </p:sp>
      <p:pic>
        <p:nvPicPr>
          <p:cNvPr id="4" name="3 Marcador de contenido" descr="WhatsApp Image 2020-06-09 at 01.29.32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3429000"/>
            <a:ext cx="4824536" cy="3025774"/>
          </a:xfrm>
        </p:spPr>
      </p:pic>
      <p:sp>
        <p:nvSpPr>
          <p:cNvPr id="5" name="4 CuadroTexto"/>
          <p:cNvSpPr txBox="1"/>
          <p:nvPr/>
        </p:nvSpPr>
        <p:spPr>
          <a:xfrm>
            <a:off x="1907704" y="2132856"/>
            <a:ext cx="63367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400" dirty="0" smtClean="0">
                <a:solidFill>
                  <a:schemeClr val="accent1"/>
                </a:solidFill>
                <a:latin typeface="Berlin Sans FB Demi" pitchFamily="34" charset="0"/>
              </a:rPr>
              <a:t>Tabla de Demanda</a:t>
            </a:r>
            <a:endParaRPr lang="es-AR" sz="4400" dirty="0">
              <a:solidFill>
                <a:schemeClr val="accent1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>
                <a:latin typeface="Berlin Sans FB Demi" pitchFamily="34" charset="0"/>
              </a:rPr>
              <a:t>Ecuación de la Demanda</a:t>
            </a:r>
            <a:endParaRPr lang="es-AR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80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AR" dirty="0" smtClean="0"/>
              <a:t>Expresión </a:t>
            </a:r>
            <a:r>
              <a:rPr lang="es-AR" dirty="0"/>
              <a:t>algebraica que muestra la relación entre el precio y cantidad demandada de un bien.</a:t>
            </a:r>
          </a:p>
          <a:p>
            <a:pPr algn="ctr">
              <a:buNone/>
            </a:pPr>
            <a:r>
              <a:rPr lang="es-AR" sz="4800" b="1" dirty="0"/>
              <a:t>D(x)= a - b . P(x</a:t>
            </a:r>
            <a:r>
              <a:rPr lang="es-AR" sz="4800" b="1" dirty="0" smtClean="0"/>
              <a:t>)</a:t>
            </a:r>
            <a:endParaRPr lang="es-AR" sz="4800" dirty="0"/>
          </a:p>
          <a:p>
            <a:r>
              <a:rPr lang="es-AR" b="1" dirty="0"/>
              <a:t>"a" </a:t>
            </a:r>
            <a:r>
              <a:rPr lang="es-AR" dirty="0"/>
              <a:t>es la cantidad demandada cuando el precio es cero (Término independiente).</a:t>
            </a:r>
          </a:p>
          <a:p>
            <a:r>
              <a:rPr lang="es-AR" b="1" dirty="0"/>
              <a:t>"b" </a:t>
            </a:r>
            <a:r>
              <a:rPr lang="es-AR" dirty="0"/>
              <a:t>es la pendiente (Siempre negativa en la demanda)  </a:t>
            </a:r>
          </a:p>
          <a:p>
            <a:r>
              <a:rPr lang="es-AR" b="1" dirty="0"/>
              <a:t>"P(x)"</a:t>
            </a:r>
            <a:r>
              <a:rPr lang="es-AR" dirty="0"/>
              <a:t>(o variable) es el precio que se le da al bien.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latin typeface="Berlin Sans FB Demi" pitchFamily="34" charset="0"/>
              </a:rPr>
              <a:t>Ejemplos:</a:t>
            </a:r>
            <a:endParaRPr lang="es-AR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6600" dirty="0" smtClean="0"/>
              <a:t>D= 100- 24 P</a:t>
            </a:r>
          </a:p>
          <a:p>
            <a:pPr>
              <a:buNone/>
            </a:pPr>
            <a:endParaRPr lang="es-AR" sz="6600" dirty="0" smtClean="0"/>
          </a:p>
          <a:p>
            <a:r>
              <a:rPr lang="es-AR" sz="6600" dirty="0" smtClean="0"/>
              <a:t>D= -2P+ 50</a:t>
            </a:r>
            <a:endParaRPr lang="es-AR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000" b="1" dirty="0" smtClean="0">
                <a:latin typeface="Berlin Sans FB Demi" pitchFamily="34" charset="0"/>
              </a:rPr>
              <a:t>Curva de Demanda</a:t>
            </a:r>
            <a:endParaRPr lang="es-AR" sz="6000" b="1" dirty="0">
              <a:latin typeface="Berlin Sans FB Demi" pitchFamily="34" charset="0"/>
            </a:endParaRPr>
          </a:p>
        </p:txBody>
      </p:sp>
      <p:pic>
        <p:nvPicPr>
          <p:cNvPr id="4" name="3 Marcador de contenido" descr="WhatsApp Image 2020-06-09 at 01.10.30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0" y="1882775"/>
            <a:ext cx="60960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500" b="1" dirty="0" smtClean="0">
                <a:latin typeface="Berlin Sans FB Demi" pitchFamily="34" charset="0"/>
              </a:rPr>
              <a:t>La Demanda Individual</a:t>
            </a:r>
            <a:endParaRPr lang="es-AR" sz="5500" b="1" dirty="0"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3843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AR" sz="4000" b="1" dirty="0" smtClean="0">
                <a:latin typeface="Berlin Sans FB Demi" pitchFamily="34" charset="0"/>
              </a:rPr>
              <a:t>Es </a:t>
            </a:r>
            <a:r>
              <a:rPr lang="es-AR" sz="4000" b="1" dirty="0">
                <a:latin typeface="Berlin Sans FB Demi" pitchFamily="34" charset="0"/>
              </a:rPr>
              <a:t>la representación gráfica de las cantidades demandadas de un bien a diferentes precios, teniendo en cuenta un solo demandante.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270</TotalTime>
  <Words>287</Words>
  <Application>Microsoft Office PowerPoint</Application>
  <PresentationFormat>Presentación en pantalla (4:3)</PresentationFormat>
  <Paragraphs>67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Brío</vt:lpstr>
      <vt:lpstr>Funcionamiento de los Mercados</vt:lpstr>
      <vt:lpstr>Demanda</vt:lpstr>
      <vt:lpstr>Otro concepto</vt:lpstr>
      <vt:lpstr>Factores Determinantes</vt:lpstr>
      <vt:lpstr>Distintas Formas de Representación de la Demanda</vt:lpstr>
      <vt:lpstr>Ecuación de la Demanda</vt:lpstr>
      <vt:lpstr>Ejemplos:</vt:lpstr>
      <vt:lpstr>Curva de Demanda</vt:lpstr>
      <vt:lpstr>La Demanda Individual</vt:lpstr>
      <vt:lpstr>La Demanda de Mercado</vt:lpstr>
      <vt:lpstr>Movimientos de la Curva de Demanda</vt:lpstr>
      <vt:lpstr>Diapositiva 12</vt:lpstr>
      <vt:lpstr>Desplazamientos de la Curva de Demanda</vt:lpstr>
      <vt:lpstr>Diapositiva 14</vt:lpstr>
      <vt:lpstr>Desplazamientos hacia  la Derecha</vt:lpstr>
      <vt:lpstr>Desplazamiento hacia la izquierda</vt:lpstr>
      <vt:lpstr>Ejemplo</vt:lpstr>
      <vt:lpstr>Q(X)= 40 -10p</vt:lpstr>
      <vt:lpstr>CURVA DE DEMANDA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Funcionamiento de los Mercados</dc:title>
  <dc:creator>analia</dc:creator>
  <cp:lastModifiedBy>analia</cp:lastModifiedBy>
  <cp:revision>31</cp:revision>
  <dcterms:created xsi:type="dcterms:W3CDTF">2020-06-11T02:12:27Z</dcterms:created>
  <dcterms:modified xsi:type="dcterms:W3CDTF">2020-06-15T03:24:14Z</dcterms:modified>
</cp:coreProperties>
</file>