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289" r:id="rId2"/>
    <p:sldId id="281" r:id="rId3"/>
    <p:sldId id="257" r:id="rId4"/>
    <p:sldId id="258" r:id="rId5"/>
    <p:sldId id="272" r:id="rId6"/>
    <p:sldId id="282" r:id="rId7"/>
    <p:sldId id="277" r:id="rId8"/>
    <p:sldId id="283" r:id="rId9"/>
    <p:sldId id="280" r:id="rId10"/>
    <p:sldId id="273" r:id="rId11"/>
    <p:sldId id="274" r:id="rId12"/>
    <p:sldId id="285" r:id="rId13"/>
    <p:sldId id="287" r:id="rId14"/>
    <p:sldId id="276" r:id="rId1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37E58-395C-46B3-89B9-474608A6FA6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E9C8D-A9F5-423C-B5A5-E2C717222E22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27D68-E747-4D7A-83EA-2B009076F563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C338-147D-4C42-B275-F336410B85EC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0C338-147D-4C42-B275-F336410B85EC}" type="slidenum">
              <a:rPr lang="es-AR" smtClean="0"/>
              <a:pPr/>
              <a:t>13</a:t>
            </a:fld>
            <a:endParaRPr lang="es-A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0C338-147D-4C42-B275-F336410B85EC}" type="slidenum">
              <a:rPr lang="es-AR" smtClean="0"/>
              <a:pPr/>
              <a:t>14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s-AR"/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CAB40CE-C52F-49E4-974F-1617691AC1A8}" type="datetimeFigureOut">
              <a:rPr lang="es-AR" smtClean="0"/>
              <a:pPr/>
              <a:t>15/04/2020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0AA0DA5-95FE-4461-AB24-90C8DCB875E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468544" cy="710140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19672" y="2060848"/>
            <a:ext cx="6048672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es-AR" sz="6600" b="1" dirty="0" smtClean="0">
                <a:solidFill>
                  <a:srgbClr val="FFFF00"/>
                </a:solidFill>
                <a:latin typeface="Segoe Print" pitchFamily="2" charset="0"/>
              </a:rPr>
              <a:t>Flujo circular de la Economía</a:t>
            </a:r>
            <a:endParaRPr lang="es-AR" sz="6600" b="1" dirty="0">
              <a:solidFill>
                <a:srgbClr val="FFFF00"/>
              </a:solidFill>
              <a:latin typeface="Segoe Print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advTm="2277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1212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91680" y="1196752"/>
            <a:ext cx="5616624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4500" b="1" dirty="0" smtClean="0">
                <a:solidFill>
                  <a:srgbClr val="FFFF00"/>
                </a:solidFill>
                <a:latin typeface="Segoe Print" pitchFamily="2" charset="0"/>
              </a:rPr>
              <a:t>Mercados de Bienes y Servicios</a:t>
            </a:r>
            <a:endParaRPr lang="es-AR" sz="4500" b="1" dirty="0">
              <a:solidFill>
                <a:srgbClr val="FFFF00"/>
              </a:solidFill>
              <a:latin typeface="Segoe Print" pitchFamily="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619672" y="2492896"/>
            <a:ext cx="5904656" cy="35269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AR" sz="4500" dirty="0" smtClean="0">
                <a:solidFill>
                  <a:schemeClr val="bg1"/>
                </a:solidFill>
                <a:latin typeface="Segoe Print" pitchFamily="2" charset="0"/>
              </a:rPr>
              <a:t>Son aquellos</a:t>
            </a:r>
          </a:p>
          <a:p>
            <a:pPr algn="just">
              <a:buNone/>
            </a:pPr>
            <a:r>
              <a:rPr lang="es-AR" sz="4500" dirty="0" smtClean="0">
                <a:solidFill>
                  <a:schemeClr val="bg1"/>
                </a:solidFill>
                <a:latin typeface="Segoe Print" pitchFamily="2" charset="0"/>
              </a:rPr>
              <a:t>donde se compran y venden los bienes y servicios</a:t>
            </a:r>
            <a:endParaRPr lang="es-AR" sz="4500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advTm="66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1196752"/>
            <a:ext cx="6480720" cy="1008112"/>
          </a:xfrm>
        </p:spPr>
        <p:txBody>
          <a:bodyPr>
            <a:noAutofit/>
          </a:bodyPr>
          <a:lstStyle/>
          <a:p>
            <a:pPr algn="ctr"/>
            <a:r>
              <a:rPr lang="es-AR" b="1" dirty="0" smtClean="0">
                <a:solidFill>
                  <a:srgbClr val="FFFF00"/>
                </a:solidFill>
                <a:latin typeface="Segoe Print" pitchFamily="2" charset="0"/>
              </a:rPr>
              <a:t>Mercados de Factores</a:t>
            </a:r>
            <a:endParaRPr lang="es-AR" b="1" dirty="0">
              <a:solidFill>
                <a:srgbClr val="FFFF00"/>
              </a:solidFill>
              <a:latin typeface="Segoe Print" pitchFamily="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619672" y="2708920"/>
            <a:ext cx="5976664" cy="29523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AR" sz="4000" dirty="0" smtClean="0">
                <a:solidFill>
                  <a:schemeClr val="bg1"/>
                </a:solidFill>
                <a:latin typeface="Segoe Print" pitchFamily="2" charset="0"/>
              </a:rPr>
              <a:t> Son aquellos en los que se compran y se venden </a:t>
            </a:r>
            <a:r>
              <a:rPr lang="es-AR" sz="4000" b="1" dirty="0" smtClean="0">
                <a:solidFill>
                  <a:schemeClr val="bg1"/>
                </a:solidFill>
                <a:latin typeface="Segoe Print" pitchFamily="2" charset="0"/>
              </a:rPr>
              <a:t>factores</a:t>
            </a:r>
            <a:r>
              <a:rPr lang="es-AR" sz="4000" dirty="0" smtClean="0">
                <a:solidFill>
                  <a:schemeClr val="bg1"/>
                </a:solidFill>
                <a:latin typeface="Segoe Print" pitchFamily="2" charset="0"/>
              </a:rPr>
              <a:t> de la producción (tierra, trabajo y capital)</a:t>
            </a:r>
            <a:endParaRPr lang="es-AR" sz="4000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advTm="92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278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468560" y="0"/>
            <a:ext cx="10301527" cy="799288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0"/>
            <a:ext cx="8604448" cy="836712"/>
          </a:xfrm>
        </p:spPr>
        <p:txBody>
          <a:bodyPr>
            <a:normAutofit/>
          </a:bodyPr>
          <a:lstStyle/>
          <a:p>
            <a:pPr algn="ctr"/>
            <a:r>
              <a:rPr lang="es-AR" sz="2400" b="1" dirty="0" smtClean="0">
                <a:solidFill>
                  <a:srgbClr val="FFFF00"/>
                </a:solidFill>
                <a:latin typeface="Segoe Print" pitchFamily="2" charset="0"/>
              </a:rPr>
              <a:t>MODELO FLUJO CIRCULAR DE LA ECONOMIA</a:t>
            </a:r>
            <a:endParaRPr lang="es-AR" sz="2400" b="1" dirty="0">
              <a:solidFill>
                <a:srgbClr val="FFFF00"/>
              </a:solidFill>
              <a:latin typeface="Segoe Print" pitchFamily="2" charset="0"/>
            </a:endParaRPr>
          </a:p>
        </p:txBody>
      </p:sp>
      <p:pic>
        <p:nvPicPr>
          <p:cNvPr id="4" name="3 Marcador de contenido" descr="FAMILIAA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6444209" y="3356992"/>
            <a:ext cx="1800200" cy="1080120"/>
          </a:xfrm>
        </p:spPr>
      </p:pic>
      <p:pic>
        <p:nvPicPr>
          <p:cNvPr id="5" name="4 Imagen" descr="EMPRES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7624" y="3356992"/>
            <a:ext cx="1944216" cy="1080120"/>
          </a:xfrm>
          <a:prstGeom prst="rect">
            <a:avLst/>
          </a:prstGeom>
        </p:spPr>
      </p:pic>
      <p:cxnSp>
        <p:nvCxnSpPr>
          <p:cNvPr id="10" name="9 Forma"/>
          <p:cNvCxnSpPr/>
          <p:nvPr/>
        </p:nvCxnSpPr>
        <p:spPr>
          <a:xfrm rot="5400000" flipH="1" flipV="1">
            <a:off x="2159732" y="1736812"/>
            <a:ext cx="1152128" cy="2088232"/>
          </a:xfrm>
          <a:prstGeom prst="bentConnector2">
            <a:avLst/>
          </a:prstGeom>
          <a:ln w="762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17 Forma"/>
          <p:cNvCxnSpPr/>
          <p:nvPr/>
        </p:nvCxnSpPr>
        <p:spPr>
          <a:xfrm rot="5400000">
            <a:off x="5898828" y="4190404"/>
            <a:ext cx="1531188" cy="2024605"/>
          </a:xfrm>
          <a:prstGeom prst="bentConnector2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Forma"/>
          <p:cNvCxnSpPr/>
          <p:nvPr/>
        </p:nvCxnSpPr>
        <p:spPr>
          <a:xfrm rot="10800000">
            <a:off x="1763688" y="4221088"/>
            <a:ext cx="2268252" cy="1656184"/>
          </a:xfrm>
          <a:prstGeom prst="bentConnector2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Forma"/>
          <p:cNvCxnSpPr/>
          <p:nvPr/>
        </p:nvCxnSpPr>
        <p:spPr>
          <a:xfrm>
            <a:off x="5364088" y="2204864"/>
            <a:ext cx="2262641" cy="1008112"/>
          </a:xfrm>
          <a:prstGeom prst="bentConnector2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102 CuadroTexto"/>
          <p:cNvSpPr txBox="1"/>
          <p:nvPr/>
        </p:nvSpPr>
        <p:spPr>
          <a:xfrm>
            <a:off x="1763688" y="242088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VENTA DE BIENES Y SERVICIOS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04" name="103 CuadroTexto"/>
          <p:cNvSpPr txBox="1"/>
          <p:nvPr/>
        </p:nvSpPr>
        <p:spPr>
          <a:xfrm>
            <a:off x="5580112" y="242088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COMPRA DE BIENES Y SERVICIOS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05" name="104 CuadroTexto"/>
          <p:cNvSpPr txBox="1"/>
          <p:nvPr/>
        </p:nvSpPr>
        <p:spPr>
          <a:xfrm>
            <a:off x="6084168" y="4869160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VENTA DE FACTORES DE PRODUCCION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08" name="107 CuadroTexto"/>
          <p:cNvSpPr txBox="1"/>
          <p:nvPr/>
        </p:nvSpPr>
        <p:spPr>
          <a:xfrm>
            <a:off x="1619672" y="501317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COMPRA DE FACTORES DE PRODUCCION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7" name="6 Imagen" descr="MERCADO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1412776"/>
            <a:ext cx="2016224" cy="1080120"/>
          </a:xfrm>
          <a:prstGeom prst="rect">
            <a:avLst/>
          </a:prstGeom>
        </p:spPr>
      </p:pic>
      <p:pic>
        <p:nvPicPr>
          <p:cNvPr id="6" name="5 Imagen" descr="Factores de Produccio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79912" y="5301208"/>
            <a:ext cx="2232248" cy="1196528"/>
          </a:xfrm>
          <a:prstGeom prst="rect">
            <a:avLst/>
          </a:prstGeom>
        </p:spPr>
      </p:pic>
      <p:cxnSp>
        <p:nvCxnSpPr>
          <p:cNvPr id="22" name="21 Conector recto de flecha"/>
          <p:cNvCxnSpPr/>
          <p:nvPr/>
        </p:nvCxnSpPr>
        <p:spPr>
          <a:xfrm>
            <a:off x="1259632" y="1268760"/>
            <a:ext cx="13681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22 CuadroTexto"/>
          <p:cNvSpPr txBox="1"/>
          <p:nvPr/>
        </p:nvSpPr>
        <p:spPr>
          <a:xfrm>
            <a:off x="0" y="141277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schemeClr val="bg1"/>
                </a:solidFill>
              </a:rPr>
              <a:t>FLUJO DE INSUMOS Y BIENES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275856" y="112474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92D050"/>
                </a:solidFill>
              </a:rPr>
              <a:t>Mercado de bienes y servicios</a:t>
            </a:r>
            <a:endParaRPr lang="es-AR" b="1" dirty="0">
              <a:solidFill>
                <a:srgbClr val="92D05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3491880" y="648866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srgbClr val="92D050"/>
                </a:solidFill>
              </a:rPr>
              <a:t>Mercado de factores</a:t>
            </a:r>
            <a:endParaRPr lang="es-AR" b="1" dirty="0">
              <a:solidFill>
                <a:srgbClr val="92D05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2205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278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6552" y="0"/>
            <a:ext cx="10301527" cy="7416824"/>
          </a:xfrm>
          <a:prstGeom prst="rect">
            <a:avLst/>
          </a:prstGeom>
        </p:spPr>
      </p:pic>
      <p:pic>
        <p:nvPicPr>
          <p:cNvPr id="4" name="3 Marcador de contenido" descr="FAMILIAA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6444208" y="2996952"/>
            <a:ext cx="1800200" cy="1080120"/>
          </a:xfrm>
        </p:spPr>
      </p:pic>
      <p:pic>
        <p:nvPicPr>
          <p:cNvPr id="5" name="4 Imagen" descr="EMPRES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3068960"/>
            <a:ext cx="1944216" cy="1080120"/>
          </a:xfrm>
          <a:prstGeom prst="rect">
            <a:avLst/>
          </a:prstGeom>
        </p:spPr>
      </p:pic>
      <p:pic>
        <p:nvPicPr>
          <p:cNvPr id="6" name="5 Imagen" descr="Factores de Producci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5936" y="4941168"/>
            <a:ext cx="1872208" cy="980504"/>
          </a:xfrm>
          <a:prstGeom prst="rect">
            <a:avLst/>
          </a:prstGeom>
        </p:spPr>
      </p:pic>
      <p:cxnSp>
        <p:nvCxnSpPr>
          <p:cNvPr id="10" name="9 Forma"/>
          <p:cNvCxnSpPr/>
          <p:nvPr/>
        </p:nvCxnSpPr>
        <p:spPr>
          <a:xfrm rot="5400000" flipH="1" flipV="1">
            <a:off x="2159732" y="1520788"/>
            <a:ext cx="1152128" cy="2088232"/>
          </a:xfrm>
          <a:prstGeom prst="bentConnector2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17 Forma"/>
          <p:cNvCxnSpPr/>
          <p:nvPr/>
        </p:nvCxnSpPr>
        <p:spPr>
          <a:xfrm rot="5400000">
            <a:off x="5970836" y="3758356"/>
            <a:ext cx="1531188" cy="2024605"/>
          </a:xfrm>
          <a:prstGeom prst="bentConnector2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Forma"/>
          <p:cNvCxnSpPr/>
          <p:nvPr/>
        </p:nvCxnSpPr>
        <p:spPr>
          <a:xfrm rot="10800000">
            <a:off x="1691680" y="3861048"/>
            <a:ext cx="2268252" cy="1656184"/>
          </a:xfrm>
          <a:prstGeom prst="bentConnector2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Forma"/>
          <p:cNvCxnSpPr/>
          <p:nvPr/>
        </p:nvCxnSpPr>
        <p:spPr>
          <a:xfrm>
            <a:off x="5508104" y="1988840"/>
            <a:ext cx="2262641" cy="1008112"/>
          </a:xfrm>
          <a:prstGeom prst="bentConnector2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102 CuadroTexto"/>
          <p:cNvSpPr txBox="1"/>
          <p:nvPr/>
        </p:nvSpPr>
        <p:spPr>
          <a:xfrm>
            <a:off x="1763688" y="220486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VENTA DE BIENES Y SERVICIOS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04" name="103 CuadroTexto"/>
          <p:cNvSpPr txBox="1"/>
          <p:nvPr/>
        </p:nvSpPr>
        <p:spPr>
          <a:xfrm>
            <a:off x="5724128" y="2132856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COMPRA DE BIENES Y SERVICIOS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05" name="104 CuadroTexto"/>
          <p:cNvSpPr txBox="1"/>
          <p:nvPr/>
        </p:nvSpPr>
        <p:spPr>
          <a:xfrm>
            <a:off x="5940152" y="4653136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VENTA DE FACTORES DE PRODUCCION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08" name="107 CuadroTexto"/>
          <p:cNvSpPr txBox="1"/>
          <p:nvPr/>
        </p:nvSpPr>
        <p:spPr>
          <a:xfrm>
            <a:off x="1835696" y="450912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COMPRA DE FACTORES DE PRODUCCION</a:t>
            </a:r>
            <a:endParaRPr lang="es-AR" dirty="0">
              <a:solidFill>
                <a:schemeClr val="bg1"/>
              </a:solidFill>
            </a:endParaRPr>
          </a:p>
        </p:txBody>
      </p:sp>
      <p:cxnSp>
        <p:nvCxnSpPr>
          <p:cNvPr id="112" name="111 Conector angular"/>
          <p:cNvCxnSpPr/>
          <p:nvPr/>
        </p:nvCxnSpPr>
        <p:spPr>
          <a:xfrm rot="10800000">
            <a:off x="5724128" y="1556792"/>
            <a:ext cx="2232248" cy="1440160"/>
          </a:xfrm>
          <a:prstGeom prst="bentConnector3">
            <a:avLst>
              <a:gd name="adj1" fmla="val -894"/>
            </a:avLst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7" name="286 Conector angular"/>
          <p:cNvCxnSpPr/>
          <p:nvPr/>
        </p:nvCxnSpPr>
        <p:spPr>
          <a:xfrm>
            <a:off x="1547664" y="3861048"/>
            <a:ext cx="2520280" cy="1872208"/>
          </a:xfrm>
          <a:prstGeom prst="bentConnector3">
            <a:avLst>
              <a:gd name="adj1" fmla="val -1124"/>
            </a:avLst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2" name="301 Conector angular"/>
          <p:cNvCxnSpPr/>
          <p:nvPr/>
        </p:nvCxnSpPr>
        <p:spPr>
          <a:xfrm rot="10800000" flipV="1">
            <a:off x="1547664" y="1556792"/>
            <a:ext cx="2376264" cy="1584176"/>
          </a:xfrm>
          <a:prstGeom prst="bentConnector3">
            <a:avLst>
              <a:gd name="adj1" fmla="val 100141"/>
            </a:avLst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8" name="307 CuadroTexto"/>
          <p:cNvSpPr txBox="1"/>
          <p:nvPr/>
        </p:nvSpPr>
        <p:spPr>
          <a:xfrm>
            <a:off x="5868144" y="573325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</a:rPr>
              <a:t>INGRESOS O RENTAS DE LOS  TRABAJADORES</a:t>
            </a:r>
            <a:endParaRPr lang="es-AR" sz="1600" dirty="0">
              <a:solidFill>
                <a:schemeClr val="bg1"/>
              </a:solidFill>
            </a:endParaRPr>
          </a:p>
        </p:txBody>
      </p:sp>
      <p:sp>
        <p:nvSpPr>
          <p:cNvPr id="309" name="308 CuadroTexto"/>
          <p:cNvSpPr txBox="1"/>
          <p:nvPr/>
        </p:nvSpPr>
        <p:spPr>
          <a:xfrm>
            <a:off x="1259632" y="5805264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600" dirty="0" smtClean="0">
                <a:solidFill>
                  <a:schemeClr val="bg1"/>
                </a:solidFill>
              </a:rPr>
              <a:t>SALARIOS , RENTA  E INTERESES</a:t>
            </a:r>
            <a:endParaRPr lang="es-AR" sz="1600" dirty="0">
              <a:solidFill>
                <a:schemeClr val="bg1"/>
              </a:solidFill>
            </a:endParaRPr>
          </a:p>
        </p:txBody>
      </p:sp>
      <p:sp>
        <p:nvSpPr>
          <p:cNvPr id="310" name="309 CuadroTexto"/>
          <p:cNvSpPr txBox="1"/>
          <p:nvPr/>
        </p:nvSpPr>
        <p:spPr>
          <a:xfrm>
            <a:off x="1403648" y="98072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INGRESOS A LAS EMPRESAS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311" name="310 CuadroTexto"/>
          <p:cNvSpPr txBox="1"/>
          <p:nvPr/>
        </p:nvSpPr>
        <p:spPr>
          <a:xfrm>
            <a:off x="6372200" y="980728"/>
            <a:ext cx="1979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GASTOS DE LAS FAMILIAS</a:t>
            </a:r>
            <a:endParaRPr lang="es-AR" dirty="0">
              <a:solidFill>
                <a:schemeClr val="bg1"/>
              </a:solidFill>
            </a:endParaRPr>
          </a:p>
        </p:txBody>
      </p:sp>
      <p:cxnSp>
        <p:nvCxnSpPr>
          <p:cNvPr id="48" name="47 Conector angular"/>
          <p:cNvCxnSpPr/>
          <p:nvPr/>
        </p:nvCxnSpPr>
        <p:spPr>
          <a:xfrm flipV="1">
            <a:off x="5940152" y="4149080"/>
            <a:ext cx="2016224" cy="1584176"/>
          </a:xfrm>
          <a:prstGeom prst="bentConnector3">
            <a:avLst>
              <a:gd name="adj1" fmla="val 100162"/>
            </a:avLst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6 Imagen" descr="MERCADO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79912" y="1340768"/>
            <a:ext cx="1872208" cy="1008112"/>
          </a:xfrm>
          <a:prstGeom prst="rect">
            <a:avLst/>
          </a:prstGeom>
        </p:spPr>
      </p:pic>
      <p:cxnSp>
        <p:nvCxnSpPr>
          <p:cNvPr id="55" name="54 Conector recto de flecha"/>
          <p:cNvCxnSpPr/>
          <p:nvPr/>
        </p:nvCxnSpPr>
        <p:spPr>
          <a:xfrm>
            <a:off x="755576" y="188640"/>
            <a:ext cx="133164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56 Conector recto de flecha"/>
          <p:cNvCxnSpPr/>
          <p:nvPr/>
        </p:nvCxnSpPr>
        <p:spPr>
          <a:xfrm flipH="1">
            <a:off x="7092280" y="260648"/>
            <a:ext cx="1296144" cy="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9" name="58 CuadroTexto"/>
          <p:cNvSpPr txBox="1"/>
          <p:nvPr/>
        </p:nvSpPr>
        <p:spPr>
          <a:xfrm>
            <a:off x="251520" y="332657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FF00"/>
                </a:solidFill>
              </a:rPr>
              <a:t>FLUJO DE  INSUMOS Y BIENES</a:t>
            </a:r>
            <a:endParaRPr lang="es-AR" b="1" dirty="0">
              <a:solidFill>
                <a:srgbClr val="FFFF00"/>
              </a:solidFill>
            </a:endParaRPr>
          </a:p>
        </p:txBody>
      </p:sp>
      <p:sp>
        <p:nvSpPr>
          <p:cNvPr id="60" name="59 CuadroTexto"/>
          <p:cNvSpPr txBox="1"/>
          <p:nvPr/>
        </p:nvSpPr>
        <p:spPr>
          <a:xfrm>
            <a:off x="6732240" y="404664"/>
            <a:ext cx="24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srgbClr val="FFFF00"/>
                </a:solidFill>
              </a:rPr>
              <a:t>FLUJO  MONETARIO</a:t>
            </a:r>
            <a:endParaRPr lang="es-AR" b="1" dirty="0">
              <a:solidFill>
                <a:srgbClr val="FFFF00"/>
              </a:solidFill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3131840" y="1052736"/>
            <a:ext cx="3115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92D050"/>
                </a:solidFill>
              </a:rPr>
              <a:t>Mercado de bienes y servicios</a:t>
            </a:r>
            <a:endParaRPr lang="es-AR" b="1" dirty="0">
              <a:solidFill>
                <a:srgbClr val="92D050"/>
              </a:solidFill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3707904" y="5949280"/>
            <a:ext cx="2193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b="1" dirty="0" smtClean="0">
                <a:solidFill>
                  <a:srgbClr val="92D050"/>
                </a:solidFill>
              </a:rPr>
              <a:t>Mercado de factores</a:t>
            </a:r>
            <a:endParaRPr lang="es-AR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advTm="220567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278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6552" y="0"/>
            <a:ext cx="10301527" cy="7416824"/>
          </a:xfrm>
          <a:prstGeom prst="rect">
            <a:avLst/>
          </a:prstGeom>
        </p:spPr>
      </p:pic>
      <p:pic>
        <p:nvPicPr>
          <p:cNvPr id="6" name="5 Imagen" descr="Factores de Producci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4941168"/>
            <a:ext cx="1872208" cy="980504"/>
          </a:xfrm>
          <a:prstGeom prst="rect">
            <a:avLst/>
          </a:prstGeom>
        </p:spPr>
      </p:pic>
      <p:cxnSp>
        <p:nvCxnSpPr>
          <p:cNvPr id="10" name="9 Forma"/>
          <p:cNvCxnSpPr/>
          <p:nvPr/>
        </p:nvCxnSpPr>
        <p:spPr>
          <a:xfrm rot="5400000" flipH="1" flipV="1">
            <a:off x="2159732" y="1448780"/>
            <a:ext cx="1152128" cy="2088232"/>
          </a:xfrm>
          <a:prstGeom prst="bentConnector2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17 Forma"/>
          <p:cNvCxnSpPr/>
          <p:nvPr/>
        </p:nvCxnSpPr>
        <p:spPr>
          <a:xfrm rot="5400000">
            <a:off x="5970836" y="3758356"/>
            <a:ext cx="1531188" cy="2024605"/>
          </a:xfrm>
          <a:prstGeom prst="bentConnector2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Forma"/>
          <p:cNvCxnSpPr/>
          <p:nvPr/>
        </p:nvCxnSpPr>
        <p:spPr>
          <a:xfrm rot="10800000">
            <a:off x="1763688" y="3933056"/>
            <a:ext cx="2268252" cy="1656184"/>
          </a:xfrm>
          <a:prstGeom prst="bentConnector2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Forma"/>
          <p:cNvCxnSpPr/>
          <p:nvPr/>
        </p:nvCxnSpPr>
        <p:spPr>
          <a:xfrm>
            <a:off x="5508104" y="1916832"/>
            <a:ext cx="2262641" cy="1008112"/>
          </a:xfrm>
          <a:prstGeom prst="bentConnector2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102 CuadroTexto"/>
          <p:cNvSpPr txBox="1"/>
          <p:nvPr/>
        </p:nvSpPr>
        <p:spPr>
          <a:xfrm>
            <a:off x="1763688" y="220486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VENTA DE BIENES Y SERVICIOS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04" name="103 CuadroTexto"/>
          <p:cNvSpPr txBox="1"/>
          <p:nvPr/>
        </p:nvSpPr>
        <p:spPr>
          <a:xfrm>
            <a:off x="5724128" y="2132856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COMPRA DE BIENES Y SERVICIOS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05" name="104 CuadroTexto"/>
          <p:cNvSpPr txBox="1"/>
          <p:nvPr/>
        </p:nvSpPr>
        <p:spPr>
          <a:xfrm>
            <a:off x="5940152" y="4653136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VENTA DE FACTORES DE PRODUCCION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108" name="107 CuadroTexto"/>
          <p:cNvSpPr txBox="1"/>
          <p:nvPr/>
        </p:nvSpPr>
        <p:spPr>
          <a:xfrm>
            <a:off x="1835696" y="450912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COMPRA DE FACTORES DE PRODUCCION</a:t>
            </a:r>
            <a:endParaRPr lang="es-AR" dirty="0">
              <a:solidFill>
                <a:schemeClr val="bg1"/>
              </a:solidFill>
            </a:endParaRPr>
          </a:p>
        </p:txBody>
      </p:sp>
      <p:cxnSp>
        <p:nvCxnSpPr>
          <p:cNvPr id="112" name="111 Conector angular"/>
          <p:cNvCxnSpPr/>
          <p:nvPr/>
        </p:nvCxnSpPr>
        <p:spPr>
          <a:xfrm rot="10800000">
            <a:off x="5724128" y="1556792"/>
            <a:ext cx="2232248" cy="1440160"/>
          </a:xfrm>
          <a:prstGeom prst="bentConnector3">
            <a:avLst>
              <a:gd name="adj1" fmla="val -894"/>
            </a:avLst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7" name="286 Conector angular"/>
          <p:cNvCxnSpPr/>
          <p:nvPr/>
        </p:nvCxnSpPr>
        <p:spPr>
          <a:xfrm>
            <a:off x="1475656" y="4149080"/>
            <a:ext cx="2592288" cy="1584176"/>
          </a:xfrm>
          <a:prstGeom prst="bentConnector3">
            <a:avLst>
              <a:gd name="adj1" fmla="val 2434"/>
            </a:avLst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2" name="301 Conector angular"/>
          <p:cNvCxnSpPr/>
          <p:nvPr/>
        </p:nvCxnSpPr>
        <p:spPr>
          <a:xfrm rot="10800000" flipV="1">
            <a:off x="1547664" y="1556792"/>
            <a:ext cx="2376264" cy="1584176"/>
          </a:xfrm>
          <a:prstGeom prst="bentConnector3">
            <a:avLst>
              <a:gd name="adj1" fmla="val 100141"/>
            </a:avLst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8" name="307 CuadroTexto"/>
          <p:cNvSpPr txBox="1"/>
          <p:nvPr/>
        </p:nvSpPr>
        <p:spPr>
          <a:xfrm>
            <a:off x="5868144" y="573325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</a:rPr>
              <a:t>INGRESO O RENTAS DE LOS  TRABAJADORES</a:t>
            </a:r>
            <a:endParaRPr lang="es-AR" sz="1600" dirty="0">
              <a:solidFill>
                <a:schemeClr val="bg1"/>
              </a:solidFill>
            </a:endParaRPr>
          </a:p>
        </p:txBody>
      </p:sp>
      <p:sp>
        <p:nvSpPr>
          <p:cNvPr id="309" name="308 CuadroTexto"/>
          <p:cNvSpPr txBox="1"/>
          <p:nvPr/>
        </p:nvSpPr>
        <p:spPr>
          <a:xfrm>
            <a:off x="1259632" y="5805264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600" dirty="0" smtClean="0">
                <a:solidFill>
                  <a:schemeClr val="bg1"/>
                </a:solidFill>
              </a:rPr>
              <a:t>SALARIOS , </a:t>
            </a:r>
            <a:r>
              <a:rPr lang="es-AR" sz="1600" dirty="0" smtClean="0">
                <a:solidFill>
                  <a:schemeClr val="bg1"/>
                </a:solidFill>
              </a:rPr>
              <a:t>RENTAS </a:t>
            </a:r>
            <a:endParaRPr lang="es-AR" sz="1600" dirty="0" smtClean="0">
              <a:solidFill>
                <a:schemeClr val="bg1"/>
              </a:solidFill>
            </a:endParaRPr>
          </a:p>
          <a:p>
            <a:pPr algn="ctr"/>
            <a:r>
              <a:rPr lang="es-AR" sz="1600" dirty="0" smtClean="0">
                <a:solidFill>
                  <a:schemeClr val="bg1"/>
                </a:solidFill>
              </a:rPr>
              <a:t>E INTERESES</a:t>
            </a:r>
            <a:endParaRPr lang="es-AR" sz="1600" dirty="0">
              <a:solidFill>
                <a:schemeClr val="bg1"/>
              </a:solidFill>
            </a:endParaRPr>
          </a:p>
        </p:txBody>
      </p:sp>
      <p:sp>
        <p:nvSpPr>
          <p:cNvPr id="310" name="309 CuadroTexto"/>
          <p:cNvSpPr txBox="1"/>
          <p:nvPr/>
        </p:nvSpPr>
        <p:spPr>
          <a:xfrm>
            <a:off x="1403648" y="98072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INGRESOS A LAS EMPRESAS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311" name="310 CuadroTexto"/>
          <p:cNvSpPr txBox="1"/>
          <p:nvPr/>
        </p:nvSpPr>
        <p:spPr>
          <a:xfrm>
            <a:off x="6372200" y="980728"/>
            <a:ext cx="1979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bg1"/>
                </a:solidFill>
              </a:rPr>
              <a:t>GASTOS DE LAS FAMILIAS</a:t>
            </a:r>
            <a:endParaRPr lang="es-AR" dirty="0">
              <a:solidFill>
                <a:schemeClr val="bg1"/>
              </a:solidFill>
            </a:endParaRPr>
          </a:p>
        </p:txBody>
      </p:sp>
      <p:cxnSp>
        <p:nvCxnSpPr>
          <p:cNvPr id="48" name="47 Conector angular"/>
          <p:cNvCxnSpPr/>
          <p:nvPr/>
        </p:nvCxnSpPr>
        <p:spPr>
          <a:xfrm flipV="1">
            <a:off x="5940152" y="4149080"/>
            <a:ext cx="2016224" cy="1584176"/>
          </a:xfrm>
          <a:prstGeom prst="bentConnector3">
            <a:avLst>
              <a:gd name="adj1" fmla="val 100162"/>
            </a:avLst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6 Imagen" descr="MERCADO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1340768"/>
            <a:ext cx="1944216" cy="1008112"/>
          </a:xfrm>
          <a:prstGeom prst="rect">
            <a:avLst/>
          </a:prstGeom>
        </p:spPr>
      </p:pic>
      <p:cxnSp>
        <p:nvCxnSpPr>
          <p:cNvPr id="55" name="54 Conector recto de flecha"/>
          <p:cNvCxnSpPr/>
          <p:nvPr/>
        </p:nvCxnSpPr>
        <p:spPr>
          <a:xfrm>
            <a:off x="1475656" y="188640"/>
            <a:ext cx="133164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56 Conector recto de flecha"/>
          <p:cNvCxnSpPr/>
          <p:nvPr/>
        </p:nvCxnSpPr>
        <p:spPr>
          <a:xfrm flipH="1">
            <a:off x="7020272" y="260648"/>
            <a:ext cx="1296144" cy="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9" name="58 CuadroTexto"/>
          <p:cNvSpPr txBox="1"/>
          <p:nvPr/>
        </p:nvSpPr>
        <p:spPr>
          <a:xfrm>
            <a:off x="827584" y="332657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FF00"/>
                </a:solidFill>
              </a:rPr>
              <a:t>FLUJO DE  INSUMOS Y BIENES</a:t>
            </a:r>
            <a:endParaRPr lang="es-AR" b="1" dirty="0">
              <a:solidFill>
                <a:srgbClr val="FFFF00"/>
              </a:solidFill>
            </a:endParaRPr>
          </a:p>
        </p:txBody>
      </p:sp>
      <p:sp>
        <p:nvSpPr>
          <p:cNvPr id="60" name="59 CuadroTexto"/>
          <p:cNvSpPr txBox="1"/>
          <p:nvPr/>
        </p:nvSpPr>
        <p:spPr>
          <a:xfrm>
            <a:off x="6588224" y="404664"/>
            <a:ext cx="25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srgbClr val="FFFF00"/>
                </a:solidFill>
              </a:rPr>
              <a:t>FLUJO  MONETARIO</a:t>
            </a:r>
            <a:endParaRPr lang="es-AR" b="1" dirty="0">
              <a:solidFill>
                <a:srgbClr val="FFFF00"/>
              </a:solidFill>
            </a:endParaRPr>
          </a:p>
        </p:txBody>
      </p:sp>
      <p:sp>
        <p:nvSpPr>
          <p:cNvPr id="64" name="63 CuadroTexto"/>
          <p:cNvSpPr txBox="1"/>
          <p:nvPr/>
        </p:nvSpPr>
        <p:spPr>
          <a:xfrm>
            <a:off x="4067944" y="321297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dirty="0" smtClean="0">
                <a:solidFill>
                  <a:srgbClr val="FFFF00"/>
                </a:solidFill>
              </a:rPr>
              <a:t>ESTADO</a:t>
            </a:r>
            <a:endParaRPr lang="es-AR" sz="3600" dirty="0">
              <a:solidFill>
                <a:srgbClr val="FFFF00"/>
              </a:solidFill>
            </a:endParaRPr>
          </a:p>
        </p:txBody>
      </p:sp>
      <p:cxnSp>
        <p:nvCxnSpPr>
          <p:cNvPr id="66" name="65 Conector recto de flecha"/>
          <p:cNvCxnSpPr/>
          <p:nvPr/>
        </p:nvCxnSpPr>
        <p:spPr>
          <a:xfrm>
            <a:off x="3347864" y="3501008"/>
            <a:ext cx="720080" cy="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8" name="67 Conector recto de flecha"/>
          <p:cNvCxnSpPr/>
          <p:nvPr/>
        </p:nvCxnSpPr>
        <p:spPr>
          <a:xfrm flipH="1">
            <a:off x="5724128" y="3501008"/>
            <a:ext cx="648072" cy="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1" name="70 Conector recto de flecha"/>
          <p:cNvCxnSpPr/>
          <p:nvPr/>
        </p:nvCxnSpPr>
        <p:spPr>
          <a:xfrm flipH="1">
            <a:off x="3419872" y="3717032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5" name="74 Conector recto de flecha"/>
          <p:cNvCxnSpPr/>
          <p:nvPr/>
        </p:nvCxnSpPr>
        <p:spPr>
          <a:xfrm>
            <a:off x="5724128" y="3717032"/>
            <a:ext cx="64807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8" name="77 CuadroTexto"/>
          <p:cNvSpPr txBox="1"/>
          <p:nvPr/>
        </p:nvSpPr>
        <p:spPr>
          <a:xfrm>
            <a:off x="3203848" y="306896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IMPUESTOS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5" name="4 Imagen" descr="EMPRES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3648" y="3212976"/>
            <a:ext cx="1728192" cy="864096"/>
          </a:xfrm>
          <a:prstGeom prst="rect">
            <a:avLst/>
          </a:prstGeom>
        </p:spPr>
      </p:pic>
      <p:sp>
        <p:nvSpPr>
          <p:cNvPr id="79" name="78 Rectángulo"/>
          <p:cNvSpPr/>
          <p:nvPr/>
        </p:nvSpPr>
        <p:spPr>
          <a:xfrm>
            <a:off x="5220072" y="3068960"/>
            <a:ext cx="1290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IMPUESTOS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4" name="3 Marcador de contenido" descr="FAMILIAA.jpg"/>
          <p:cNvPicPr>
            <a:picLocks noGrp="1" noChangeAspect="1"/>
          </p:cNvPicPr>
          <p:nvPr>
            <p:ph sz="quarter" idx="1"/>
          </p:nvPr>
        </p:nvPicPr>
        <p:blipFill>
          <a:blip r:embed="rId7" cstate="print"/>
          <a:stretch>
            <a:fillRect/>
          </a:stretch>
        </p:blipFill>
        <p:spPr>
          <a:xfrm>
            <a:off x="6588224" y="3140968"/>
            <a:ext cx="1680187" cy="1008112"/>
          </a:xfrm>
        </p:spPr>
      </p:pic>
      <p:sp>
        <p:nvSpPr>
          <p:cNvPr id="80" name="79 CuadroTexto"/>
          <p:cNvSpPr txBox="1"/>
          <p:nvPr/>
        </p:nvSpPr>
        <p:spPr>
          <a:xfrm>
            <a:off x="5580112" y="3861048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b="1" dirty="0" smtClean="0">
                <a:solidFill>
                  <a:schemeClr val="bg1"/>
                </a:solidFill>
              </a:rPr>
              <a:t>BIENES Y SERVICIOS PUBLICOS</a:t>
            </a:r>
            <a:endParaRPr lang="es-AR" sz="1200" b="1" dirty="0">
              <a:solidFill>
                <a:schemeClr val="bg1"/>
              </a:solidFill>
            </a:endParaRPr>
          </a:p>
        </p:txBody>
      </p:sp>
      <p:sp>
        <p:nvSpPr>
          <p:cNvPr id="81" name="80 Rectángulo"/>
          <p:cNvSpPr/>
          <p:nvPr/>
        </p:nvSpPr>
        <p:spPr>
          <a:xfrm>
            <a:off x="3203848" y="3861048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200" b="1" dirty="0" smtClean="0">
                <a:solidFill>
                  <a:schemeClr val="bg1"/>
                </a:solidFill>
              </a:rPr>
              <a:t>BIENES Y SERVICIOS PUBLICOS</a:t>
            </a:r>
            <a:endParaRPr lang="es-AR" sz="1200" b="1" dirty="0">
              <a:solidFill>
                <a:schemeClr val="bg1"/>
              </a:solidFill>
            </a:endParaRPr>
          </a:p>
        </p:txBody>
      </p:sp>
      <p:sp>
        <p:nvSpPr>
          <p:cNvPr id="37" name="36 Rectángulo"/>
          <p:cNvSpPr/>
          <p:nvPr/>
        </p:nvSpPr>
        <p:spPr>
          <a:xfrm>
            <a:off x="3275856" y="980728"/>
            <a:ext cx="31159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92D050"/>
                </a:solidFill>
              </a:rPr>
              <a:t>Mercado de bienes y servicios</a:t>
            </a:r>
            <a:endParaRPr lang="es-AR" b="1" dirty="0">
              <a:solidFill>
                <a:srgbClr val="92D050"/>
              </a:solidFill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3707904" y="5949280"/>
            <a:ext cx="2193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b="1" dirty="0" smtClean="0">
                <a:solidFill>
                  <a:srgbClr val="92D050"/>
                </a:solidFill>
              </a:rPr>
              <a:t>Mercado de factores</a:t>
            </a:r>
            <a:endParaRPr lang="es-AR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advTm="22056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468544" cy="710140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2060848"/>
            <a:ext cx="7632848" cy="2448272"/>
          </a:xfrm>
        </p:spPr>
        <p:txBody>
          <a:bodyPr>
            <a:normAutofit/>
          </a:bodyPr>
          <a:lstStyle/>
          <a:p>
            <a:pPr algn="ctr"/>
            <a:r>
              <a:rPr lang="es-AR" sz="6600" b="1" dirty="0" smtClean="0">
                <a:solidFill>
                  <a:schemeClr val="bg1"/>
                </a:solidFill>
                <a:latin typeface="Segoe Print" pitchFamily="2" charset="0"/>
              </a:rPr>
              <a:t>¿Qué es la economía ?</a:t>
            </a:r>
            <a:endParaRPr lang="es-AR" sz="6600" b="1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advTm="470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izarra-piso-madera-espacio-blanco-entrada-texto_43157-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101407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619672" y="980728"/>
            <a:ext cx="5832648" cy="5039072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endParaRPr lang="es-AR" sz="4000" dirty="0" smtClean="0">
              <a:latin typeface="Segoe Print" pitchFamily="2" charset="0"/>
              <a:cs typeface="Calibri" pitchFamily="34" charset="0"/>
            </a:endParaRPr>
          </a:p>
          <a:p>
            <a:pPr algn="just">
              <a:buNone/>
            </a:pPr>
            <a:r>
              <a:rPr lang="es-AR" sz="3200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 </a:t>
            </a:r>
            <a:r>
              <a:rPr lang="es-AR" sz="3600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Estudia como las sociedades  administran  </a:t>
            </a:r>
            <a:r>
              <a:rPr lang="es-AR" sz="3600" b="1" i="1" dirty="0" smtClean="0">
                <a:solidFill>
                  <a:srgbClr val="FFFF00"/>
                </a:solidFill>
                <a:latin typeface="Segoe Print" pitchFamily="2" charset="0"/>
                <a:cs typeface="Calibri" pitchFamily="34" charset="0"/>
              </a:rPr>
              <a:t>recursos</a:t>
            </a:r>
            <a:r>
              <a:rPr lang="es-AR" sz="3600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 escasos, con el objeto de producir </a:t>
            </a:r>
            <a:r>
              <a:rPr lang="es-AR" sz="3600" b="1" i="1" dirty="0" smtClean="0">
                <a:solidFill>
                  <a:srgbClr val="FFFF00"/>
                </a:solidFill>
                <a:latin typeface="Segoe Print" pitchFamily="2" charset="0"/>
                <a:cs typeface="Calibri" pitchFamily="34" charset="0"/>
              </a:rPr>
              <a:t>bienes y servicios,</a:t>
            </a:r>
            <a:r>
              <a:rPr lang="es-AR" sz="3600" dirty="0" smtClean="0">
                <a:solidFill>
                  <a:srgbClr val="FFFF00"/>
                </a:solidFill>
                <a:latin typeface="Segoe Print" pitchFamily="2" charset="0"/>
                <a:cs typeface="Calibri" pitchFamily="34" charset="0"/>
              </a:rPr>
              <a:t> </a:t>
            </a:r>
            <a:r>
              <a:rPr lang="es-AR" sz="3600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para satisfacer  las </a:t>
            </a:r>
            <a:r>
              <a:rPr lang="es-AR" sz="3600" b="1" dirty="0" smtClean="0">
                <a:solidFill>
                  <a:srgbClr val="FFFF00"/>
                </a:solidFill>
                <a:latin typeface="Segoe Print" pitchFamily="2" charset="0"/>
                <a:cs typeface="Calibri" pitchFamily="34" charset="0"/>
              </a:rPr>
              <a:t>necesidades</a:t>
            </a:r>
            <a:r>
              <a:rPr lang="es-AR" sz="3600" b="1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 </a:t>
            </a:r>
            <a:r>
              <a:rPr lang="es-AR" sz="3600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de sus </a:t>
            </a:r>
            <a:r>
              <a:rPr lang="es-AR" sz="3600" dirty="0" smtClean="0">
                <a:solidFill>
                  <a:srgbClr val="FFFF00"/>
                </a:solidFill>
                <a:latin typeface="Segoe Print" pitchFamily="2" charset="0"/>
                <a:cs typeface="Calibri" pitchFamily="34" charset="0"/>
              </a:rPr>
              <a:t>miembros.</a:t>
            </a:r>
            <a:endParaRPr lang="es-AR" sz="3600" dirty="0">
              <a:solidFill>
                <a:srgbClr val="FFFF00"/>
              </a:solidFill>
              <a:latin typeface="Segoe Print" pitchFamily="2" charset="0"/>
              <a:cs typeface="Calibri" pitchFamily="34" charset="0"/>
            </a:endParaRPr>
          </a:p>
        </p:txBody>
      </p:sp>
    </p:spTree>
  </p:cSld>
  <p:clrMapOvr>
    <a:masterClrMapping/>
  </p:clrMapOvr>
  <p:transition advTm="13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328325" cy="6858000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619672" y="1916832"/>
            <a:ext cx="6120680" cy="33828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s-AR" sz="5400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Recursos </a:t>
            </a:r>
          </a:p>
          <a:p>
            <a:pPr>
              <a:buFont typeface="Wingdings" pitchFamily="2" charset="2"/>
              <a:buChar char="ü"/>
            </a:pPr>
            <a:r>
              <a:rPr lang="es-AR" sz="4800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Bienes y Servicios</a:t>
            </a:r>
          </a:p>
          <a:p>
            <a:pPr>
              <a:buFont typeface="Wingdings" pitchFamily="2" charset="2"/>
              <a:buChar char="ü"/>
            </a:pPr>
            <a:r>
              <a:rPr lang="es-AR" sz="5400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Necesidades</a:t>
            </a:r>
            <a:endParaRPr lang="es-AR" sz="5400" dirty="0">
              <a:solidFill>
                <a:schemeClr val="bg1"/>
              </a:solidFill>
              <a:latin typeface="Segoe Print" pitchFamily="2" charset="0"/>
              <a:cs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327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20227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47664" y="1340768"/>
            <a:ext cx="6048672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es-AR" sz="5400" b="1" dirty="0" smtClean="0">
                <a:solidFill>
                  <a:schemeClr val="bg1"/>
                </a:solidFill>
                <a:latin typeface="Segoe Print" pitchFamily="2" charset="0"/>
                <a:cs typeface="Calibri" pitchFamily="34" charset="0"/>
              </a:rPr>
              <a:t>Factores de la Producción</a:t>
            </a:r>
            <a:endParaRPr lang="es-AR" sz="5400" b="1" dirty="0">
              <a:solidFill>
                <a:schemeClr val="bg1"/>
              </a:solidFill>
              <a:latin typeface="Segoe Print" pitchFamily="2" charset="0"/>
              <a:cs typeface="Calibri" pitchFamily="34" charset="0"/>
            </a:endParaRPr>
          </a:p>
        </p:txBody>
      </p:sp>
      <p:pic>
        <p:nvPicPr>
          <p:cNvPr id="4" name="3 Marcador de contenido" descr="factoresdelaproduccion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2483768" y="3460580"/>
            <a:ext cx="4104456" cy="2267274"/>
          </a:xfrm>
        </p:spPr>
      </p:pic>
    </p:spTree>
    <p:custDataLst>
      <p:tags r:id="rId1"/>
    </p:custDataLst>
  </p:cSld>
  <p:clrMapOvr>
    <a:masterClrMapping/>
  </p:clrMapOvr>
  <p:transition advTm="171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pizarra-piso-madera-espacio-blanco-entrada-texto_43157-52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1772816"/>
            <a:ext cx="5760640" cy="3024336"/>
          </a:xfrm>
        </p:spPr>
        <p:txBody>
          <a:bodyPr>
            <a:noAutofit/>
          </a:bodyPr>
          <a:lstStyle/>
          <a:p>
            <a:pPr algn="ctr"/>
            <a:r>
              <a:rPr lang="es-AR" sz="5400" dirty="0" smtClean="0">
                <a:latin typeface="Segoe Print" pitchFamily="2" charset="0"/>
              </a:rPr>
              <a:t/>
            </a:r>
            <a:br>
              <a:rPr lang="es-AR" sz="5400" dirty="0" smtClean="0">
                <a:latin typeface="Segoe Print" pitchFamily="2" charset="0"/>
              </a:rPr>
            </a:br>
            <a:r>
              <a:rPr lang="es-AR" sz="5400" dirty="0" smtClean="0">
                <a:solidFill>
                  <a:srgbClr val="FFFF00"/>
                </a:solidFill>
                <a:latin typeface="Segoe Print" pitchFamily="2" charset="0"/>
              </a:rPr>
              <a:t>¿Qué es la Actividad Económica?</a:t>
            </a:r>
            <a:endParaRPr lang="es-AR" sz="5400" dirty="0">
              <a:solidFill>
                <a:srgbClr val="FFFF00"/>
              </a:solidFill>
              <a:latin typeface="Segoe Print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advTm="272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pizarra-piso-madera-espacio-blanco-entrada-texto_43157-52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19102" y="0"/>
            <a:ext cx="9124898" cy="6858000"/>
          </a:xfrm>
        </p:spPr>
      </p:pic>
      <p:sp>
        <p:nvSpPr>
          <p:cNvPr id="4" name="3 Rectángulo"/>
          <p:cNvSpPr/>
          <p:nvPr/>
        </p:nvSpPr>
        <p:spPr>
          <a:xfrm>
            <a:off x="1619672" y="1268760"/>
            <a:ext cx="59766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AR" sz="4000" dirty="0" smtClean="0">
              <a:solidFill>
                <a:schemeClr val="bg1"/>
              </a:solidFill>
              <a:latin typeface="Segoe Print" pitchFamily="2" charset="0"/>
            </a:endParaRPr>
          </a:p>
          <a:p>
            <a:pPr algn="just"/>
            <a:r>
              <a:rPr lang="es-AR" sz="4000" dirty="0" smtClean="0">
                <a:solidFill>
                  <a:schemeClr val="bg1"/>
                </a:solidFill>
                <a:latin typeface="Segoe Print" pitchFamily="2" charset="0"/>
              </a:rPr>
              <a:t>Es la producción  de bienes y servicios cuyo destino ultimo es la satisfacción de las necesidades humanas.</a:t>
            </a:r>
            <a:endParaRPr lang="es-AR" sz="4000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advTm="89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1124744"/>
            <a:ext cx="7546032" cy="1080120"/>
          </a:xfrm>
        </p:spPr>
        <p:txBody>
          <a:bodyPr>
            <a:normAutofit/>
          </a:bodyPr>
          <a:lstStyle/>
          <a:p>
            <a:pPr algn="ctr"/>
            <a:r>
              <a:rPr lang="es-AR" sz="4400" b="1" dirty="0" smtClean="0">
                <a:solidFill>
                  <a:srgbClr val="FFFF00"/>
                </a:solidFill>
                <a:latin typeface="Segoe Print" pitchFamily="2" charset="0"/>
              </a:rPr>
              <a:t>Agentes Económicos</a:t>
            </a:r>
            <a:endParaRPr lang="es-AR" sz="4400" b="1" dirty="0">
              <a:solidFill>
                <a:srgbClr val="FFFF00"/>
              </a:solidFill>
              <a:latin typeface="Segoe Print" pitchFamily="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619672" y="2348880"/>
            <a:ext cx="5904656" cy="3456384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es-AR" sz="5400" dirty="0" smtClean="0">
                <a:solidFill>
                  <a:schemeClr val="bg1"/>
                </a:solidFill>
                <a:latin typeface="Segoe Print" pitchFamily="2" charset="0"/>
              </a:rPr>
              <a:t>Familias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s-AR" sz="5400" dirty="0" smtClean="0">
                <a:solidFill>
                  <a:schemeClr val="bg1"/>
                </a:solidFill>
                <a:latin typeface="Segoe Print" pitchFamily="2" charset="0"/>
              </a:rPr>
              <a:t>Empresas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s-AR" sz="5400" dirty="0" smtClean="0">
                <a:solidFill>
                  <a:schemeClr val="bg1"/>
                </a:solidFill>
                <a:latin typeface="Segoe Print" pitchFamily="2" charset="0"/>
              </a:rPr>
              <a:t>Estado</a:t>
            </a:r>
            <a:endParaRPr lang="es-AR" sz="5400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advTm="244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izarra-piso-madera-espacio-blanco-entrada-texto_43157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12129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1268760"/>
            <a:ext cx="6336704" cy="1440160"/>
          </a:xfrm>
        </p:spPr>
        <p:txBody>
          <a:bodyPr>
            <a:noAutofit/>
          </a:bodyPr>
          <a:lstStyle/>
          <a:p>
            <a:pPr algn="ctr"/>
            <a:r>
              <a:rPr lang="es-AR" sz="4400" b="1" dirty="0" smtClean="0">
                <a:solidFill>
                  <a:srgbClr val="FFFF00"/>
                </a:solidFill>
                <a:latin typeface="Segoe Print" pitchFamily="2" charset="0"/>
              </a:rPr>
              <a:t>Flujo circular de la economía</a:t>
            </a:r>
            <a:endParaRPr lang="es-AR" sz="4400" b="1" dirty="0">
              <a:solidFill>
                <a:srgbClr val="FFFF00"/>
              </a:solidFill>
              <a:latin typeface="Segoe Print" pitchFamily="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475656" y="2852936"/>
            <a:ext cx="6120680" cy="2880320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AR" sz="4400" b="1" dirty="0" smtClean="0">
                <a:solidFill>
                  <a:schemeClr val="bg1"/>
                </a:solidFill>
                <a:latin typeface="Segoe Print" pitchFamily="2" charset="0"/>
              </a:rPr>
              <a:t>Permite observar cómo se relacionan los agentes económicos </a:t>
            </a:r>
            <a:endParaRPr lang="es-AR" sz="4400" b="1" dirty="0">
              <a:solidFill>
                <a:schemeClr val="bg1"/>
              </a:solidFill>
              <a:latin typeface="Segoe Print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 advTm="376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.6|9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3|6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9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7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0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2890</TotalTime>
  <Words>272</Words>
  <Application>Microsoft Office PowerPoint</Application>
  <PresentationFormat>Presentación en pantalla (4:3)</PresentationFormat>
  <Paragraphs>62</Paragraphs>
  <Slides>14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Equidad</vt:lpstr>
      <vt:lpstr>Flujo circular de la Economía</vt:lpstr>
      <vt:lpstr>¿Qué es la economía ?</vt:lpstr>
      <vt:lpstr>Diapositiva 3</vt:lpstr>
      <vt:lpstr>Diapositiva 4</vt:lpstr>
      <vt:lpstr>Factores de la Producción</vt:lpstr>
      <vt:lpstr> ¿Qué es la Actividad Económica?</vt:lpstr>
      <vt:lpstr>Diapositiva 7</vt:lpstr>
      <vt:lpstr>Agentes Económicos</vt:lpstr>
      <vt:lpstr>Flujo circular de la economía</vt:lpstr>
      <vt:lpstr>Mercados de Bienes y Servicios</vt:lpstr>
      <vt:lpstr>Mercados de Factores</vt:lpstr>
      <vt:lpstr>MODELO FLUJO CIRCULAR DE LA ECONOMIA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N°1</dc:title>
  <dc:creator>analia</dc:creator>
  <cp:lastModifiedBy>analia</cp:lastModifiedBy>
  <cp:revision>152</cp:revision>
  <dcterms:created xsi:type="dcterms:W3CDTF">2016-04-14T01:23:18Z</dcterms:created>
  <dcterms:modified xsi:type="dcterms:W3CDTF">2020-04-15T16:47:48Z</dcterms:modified>
</cp:coreProperties>
</file>