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3" r:id="rId5"/>
    <p:sldId id="272" r:id="rId6"/>
    <p:sldId id="264" r:id="rId7"/>
    <p:sldId id="265" r:id="rId8"/>
    <p:sldId id="266" r:id="rId9"/>
    <p:sldId id="273" r:id="rId10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3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387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AB40CE-C52F-49E4-974F-1617691AC1A8}" type="datetimeFigureOut">
              <a:rPr lang="es-AR" smtClean="0"/>
              <a:pPr/>
              <a:t>18/03/2020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0AA0DA5-95FE-4461-AB24-90C8DCB875E1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AR" sz="8800" dirty="0" smtClean="0">
                <a:latin typeface="Calibri" pitchFamily="34" charset="0"/>
                <a:cs typeface="Calibri" pitchFamily="34" charset="0"/>
              </a:rPr>
              <a:t>ECONOMIA</a:t>
            </a:r>
            <a:endParaRPr lang="es-AR" sz="8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578" name="AutoShape 2" descr="data:image/jpeg;base64,/9j/4AAQSkZJRgABAQAAAQABAAD/2wCEAAkGBxISEhUSEhMVEhUXFRcYFRUVFRUXFRUVGhUWGBUVFRYYHiggGBolHRUXITEhJSkrLi4uFx8zODMtNygtLisBCgoKDg0OGxAQGysmICUvLS0tLS8tLS0rLy0tLS0wLS0tLS0rLS0rLTctLS0rLS0tLS0tLSstLS0tLS0tLystLf/AABEIAJ8BPgMBIgACEQEDEQH/xAAcAAACAgMBAQAAAAAAAAAAAAAEBQAGAQMHAgj/xABJEAABAwEEAwsICQIFBAMAAAABAAIDEQQFEiEGMUETFSJRU2FxgZGS0TIzc6GisbLSBxQjQlJicsHhgvAWQ5PC8SREY7MlVIP/xAAaAQEAAwEBAQAAAAAAAAAAAAAAAQIDBAUG/8QALREAAgIBBAECBAUFAAAAAAAAAAECEQMEEiExQRNRBSJxkTJhobHRFUJS4fD/2gAMAwEAAhEDEQA/AOuXXd0O4xfZR+bZ9xv4RzIre2HkY+43wUurzEXo2fCEUgBd7YORj7jfBTe2DkY+43wRSiAF3tg5GPuN8FN7YORj7jfBFKIAXe2DkY+43wU3th5GPuN8EUogBd7YORj7jfBTe2DkY+43wRSiAF3th5GPuN8FN7YORj7jfBFKIAXe2DkY+43wU3tg5GPuN8EUogBd7YORj7jfBTe2DkY+43wRSiAF3th5GPuN8FN7YORj7jfBFKIAXe2HkY+43wU3tg5GPuN8EUogBd7YORj7jfBTe2DkY+43wRSgQA29sHIx9xvgpvbByMfcb4IpDXhbBEwvPQBxnYEBqlsVnbriiH9DfBahDZ+Rj7jPBJxbS84nGpP90CKinU0Bi2yQcjH3GeC2C74D/lR9xvgg45kQ2ZTQN29sHIx9xvgpvbByMfcb4LbBLXpW1VALvbByMfcb4Kb2wcjH3G+CKUQAu9sHIx9xvgsb2wclH3G+CKJVbtt77o4hpowe1znmQDQ2azclGeiNvgvQsdn5KP8A02+CUxWhFxzq1ANF3wclF3G+CzvbDyMf+mzwWqOZFxSV6VDQNG90PIxf6bfBItMLBCIW0ijH2g1MaPuv5laEg0yH2DfSD4XqANrq8xF6NnwhFIW6vMRejZ8IRSAiiiiAiiiiAiiiiAiiiiAiiiiAi0W60bnG59K4RWnGt6Av0/YSdH7hZZ5OOOUl2k/2IfQr/wAUf+P2v4UGlH/j9r+FWXyKYl8p/UtV/n+i/g5PVl7l6ui8d3a52HDQ0112VR6RaJD7Jx/P/tanq+n0c5TwRlJ8tHVB3FNkUUUXSWIoFFAgMqpaX2v7RrNjW1PSf4A7VbVQdKyRaX9DadwfypQNVntCPinVdZLRGw2hSQWCOdEsmSKKdFRzqQO4LRRwPPmnCqO7q2hVZJlRRRQBPpRa9zhoNbzh6tZ8OtU2OehT/TpxG5cXD/2qpGRWQHsNoRsVoVbgtCOhtCkgsMc6Ls9oo4dKQRWhFRTVIHGgLZRINMvMN9IPherAkGmfmG+kHwvVCRpdXmIvRs+EIpC3V5iL0bPhCLQGFFFEBFFlYQEUUWUBhRZWEBENeNr3KN0lK0plWmsgfuiapVpO6lmf/T8bVjqJOOKUl2kyJOkwD/FQ/AR11QV56QbrG6PDTFt4swePmVddMF5xr5aWu1MlTn39P4OXfJ+RfarcY5mRkg4qU63UTjEqbfkn/XwDmZ/7CrQ+0AZkrLLjpRfuirRfNEh9hXje79h+ydqmXFpPZobMzG+ri53BaMRAxEVNNWpW2x2lsrGyNrhcA5tRTI6sl9RoZx9GME+UkdUHwkblFFldhcwooogIqtpvYatbMB5PBf0HyT1HLrVqWuaJr2lrgHAihB1EIDkjnKMmomukdxOsxxDhRE5O2t4mu8dqTUVgMYbSi2WhIxULfZ3ve4MY0ucdTRmSpILLdAMsrW7K1P6RmfDrV3SjR26NwZV1DI7yiNQ4mj+803VWySKKKKAV/TSyF8GMa4ziP6Tk79j1Ln5cuvvaCCCKg5EHURtC5vpLcLrO4uaC6InI/h/K79jtUoCXGiIbQgi5RhUgeRTp3o9EZJRxM4R/2jt9xSO5rpmnPAFG7XnyR4nmC6FddgbAwMbntc463HjKNgLSHTPzDfSD4Xp8kGmfmG+kHwvVQNLq8xF6NnwhFIW6vMRejZ8IRSAiiiX3ve8VmAMhOZoAMzznoCrOcYR3SdIhuhgoh7BbY5mCSJwex2oj1g8R5kQpTTVokiiiTXhpDHDIYnA1ABrszFdmazy5oYo7pukQ2l2OUl0ot74WMdGaEvocgaihO1DzaUxj78Y6yT2BV/SXSBs8YY1zcTXVqA6hyIpq515uo+I4p45Rxt344ZlLImqR6m0nlAzzPM4hK7XpFJI0sdTCdYJcdRqNvMq9Zb1xlwrq8aKCSpoF4slkvlv7sxdmo26lrEY1cHbxtqnpkVLkf/8AIj+n4FaTKtc2NLb9ES0V69n1vCL9LPe5B33e8jJaEY2cQJB/lYveeltDuJjfcV5s8O6PxuHV+y6tsYqLkvBYcWR+MNwV4VKAihzyGS73ZYQxjGDU1rW9gAXOrr0UskcEF4zTSQ4GNfIMQMTgH4gC0ioOocHM5a0BpH9L7aYLFG7FXOSVoph24WA1rqzPYu/R4lgTlLzRpBbeWdZUXKtD/pOqMFtJeS7zrQ0YGkCgcwAZA1NRXWupxSBwDmkEEVBGYIOojmXfjyxn0aJ2elFFFoSRa55msaXOOFo1krYqrphOcbI65BuIjZUkgfCe1ADX7ef1n7NoIjBqa63EajzBAxXNGRt7Shon0KYQWwDWrkGLFoyJJA0vIYBV2rEcwKA7NetW+7bqhgFImBvG7W49Ljmklmtw1g0PMnVjtwdkdfGoZIcoooqgiiiiAiw5oIoRUHWDqKykF+XxSscbqHU5w2cw5+dAVDTWx2eGdrI3Na6RpO5BwqCNdBrApnTmK1XTCwUyBPOkrmB1sd97cYgK/nkdUmv6WjvJlumDPUrR5LTjtr6f9+hfbnncwU1tOzi5wnrXAioVKuu8agKzXVPiqOZGiowSHTPzDfSD4Xp8kOmfmG+kHwvVQM7q8xF6NnwhFoS6vMRejZ8IRSA12iZrGlzjRoBJPEFx3TG/XTymlc8g38Lfut6TrKs/0h6RBoMLDUDyvzP2N6BrP8JP9Guj5nkNsmFWMdwK/fkGt3OG+/oK8bUzepzLFD8K7+v+v3MZfO6F1jtttumVpkYQyQA4CaxyCmYBHkSDty2hdOuvSaz2iMSRknjbThNP4XDYV70pskc1kna9oeNzeRXY5rSQ4HYQc6rhMsktlcSyRwa7LG1xaeZr6e9XzPJp/kxPvq+Q7jwjvL75aPuOpx1CoGmt6N+sF7TwS1orlrAzBVGbeLneU5zv1En3rReto+zy14hq61xuefN8mWSa+lFbk+GWBs7pCMIxE6gMyerqVsuXRFz2h87sFcwxuv8AqOzoHatf0d3YYYccjRjcMnVqQM6gcQ59tFcxKrYtPFq2IxE8ejlms4+xssRy4Tn8J56HOqa7UiFkDw7crOMNcnObUt/q1VNOhWe/SwwPx6gKjMA4tmZVWjvqVuFrDgY3UwCoPHUnM1XJrnFTSk+K8dlZ9iW03FFum6lha8GmIE0JpShGrUh7aHRgnWOPxVsfpG4gAxREUzBbUGmrblRLLUA/h0DWvJBAGTXfhpxHX1niXL6lVUty/Mzs5xIzdJnSE5ZAdQzKc2JgC1XzYTBKwBvAeXZ6wKA5AjX/AAVtjkC9GUtyTNS2fSXjFz2MNrhD4d0pqoYn4a82IjrouRwvG5PjLeG+RjsX5WtkBbzZvB6l9E4rO6xNjtJZuJhY1+6ENbTCNp1GoGevJcV04uKz2Qxy2W0CeGUvDaFrywtw1bjaaO8sbAeOq9eUWkq9kbNDXRX6P7XaYYrRFJEGPxA7o5wcC2R7DkGmo4IOtds0Zu51ls0cD5N1LARipTLESABU5AGnUuCaHaY2iyENjeSwZmF5JjcDmaVzYTWtRx1zXbbv0ss0oZR5Dnsa7DgecNdjnAYQQctanDLGm2+GI0WPEFkJUb3i4yeorVPf0bRU1AGskhoHWVs9RjX9yLbkO1UNMn/asHEyva4+CI/xhFjjY1pfulKOY5rgGmlHmn3edLtLJsU+WxjR73f7lpjyRnzEJ2KAV5ls7najRbIo0bHGtQKw6SPnCcXXeYO1apISdWR2HiOxM5dHm2iKO0QkRSPjY8t+4S5oJ1eSc9iNgeWW8ajPNbJbdqw056/sqvBdtubluY/VujKe+vqXu12e1xgOdHjbt3Ml5HS2gPZVRwSPrbfccbQSczlzA8+2iVR6Yt3R0ZYSRqcNR6Qks1pEzQ1gD+GBm1zgDQ5GgyKcWTRlz/OUiHE2hd+4b604B6tN/lwpXCObL161XLXaC5wawFziaBozJVoOhUB1yTH+to9zV7vKwQ2Gx2mWJmFzYJHYyS55IYSOEc9exRdEpW6OWaMyF+7ynW+Z1P0tAATnc8WtI9Cm/wDSM53O+IqywsUY/wAKNdTxlkvZ19uD1deTqK8XCMz0D3qj2PJ6udxS8IDjB/v1KzMR8kOmfmG+kHwvT5IdM/MN9IPheqgYXXINxi9Gz4QgNJr7FniJHluqG12cbjzDwVbsl7RxRR1tBrgYKGUuPkjINr+ypell9OlcQXHnqdTdjf3K8PJ8V9VOGKLT92YPLfCFtttO7y5k4a5nWcP3ndJVgGl0TGNjjY/A0UaNQA6yqT9fDdW0Z1RDeNcstOqSZTaWGbTCXC5rBha9pa4FxIIIoailNqp9qthe10Zz/wCUdQpWyxy7qTgOGpzXRhjGKr26LKgWG1OYaO1bDtHTzKwXK0TSMbXUQR01Ab6yD1JPbIaaxTpCM0HdS0kVyDcQB5iMh6ltPGpxuJZqztlnlDQGjUAAOoURLbQqvBeBJzAaOMnMno/lGsti24rgsGaQgyQ8GpLSHUGdRq/evUqgJFaGWpaw2PFjwNxcdB29K8zVab1Z7kzKcbZWzItkNqw1B8lwo4e4jnBRekLa0kHQR6wUqsNHSNB1Vz6hX9l57wOE9pntpj2+LvZJZGtYKEUc0u1guIrXtVVZdoHlOrzD3K22m1ih6Ei3LKgXuY4wiukbqkINPoJJY4pKHDE0tcK1IBpR1BsFKV51SrRK4xtYcw0kgc7sId8IXU7TZnEZEj++dVK36MSOdVhaB+mnqGS6FO+y1iiWbG+ARtcXNhijoBm54bwqDbmadS69o5DuFmjjkNC1tXUzo4kkjqJoqxo9droQA1jA6mbh5R48zmrRA121c+f5uijGjJWkVa7EOilOkIG8bpZOeG+UDa1r6NORGYpzoRs4ZIWg1428yKdeLacHM7RxdK8+GVxvd2iiddmNF7rZFI3BaXblHkI3EFu3JpB2dHEi5zuj3P4yadGz1JTDa2F5aXjGPu7Tt9yZ2aXJe38OyTyY3KSrng2xttBUMKKZEtcDkU1egaGoxp/o5GW2aNrhSgIA/KHEMPdoUlcrLYRSNn6R7lDBvUUUUAiiiiAiQafQOfd1rawVduLyANZoKkDqBT9eZGggg6iKHrUNWi0ZbZJ+xwrQ9jm2VgcKZkjnaTUHrqrRDqQNohMbjGRQtJb2GiIsz8laKpUTlnvm5e5vs7ftCrNdbqGvQk1z2YElx2pwaMPN/dVJQtDXVFUi0z8w30g+F6b2I1jaeb1bEo0z8w30g+F6qDiEDi1okOVAAwcZprSe32ypoTzuJO3iVjhulk4DWWoDBGCaxnC1oArnXWtf+AWk1EjJGnXm4V2jh507F42HTJPdNpexhGPuUi8bXVzQw1FNQzqSdXTqT6zPNOECKADPKppn1Ii23O2yv3MxtcQA7F5WZ2hxApmNWxaAC40AJJrqFT1BTmnFral15Jb8Hme3huRNOJrdfYEwsd2TSNxULK6g4kE9lUDHdMgNRHKTx4HV7aLb9Um/BJ1hyoljS6bIVBUkO51E/UBnnxjtGXOvO7MaQA0sJFQ7g5Z01V50RYZWiPc5m14VQHRl1OM12LXLaLMNQjGzNpB6KkruxY/kqPTNEuDdb5nFoJdipl085WqzXg9vkuIrroUFJeDK5OaQdgOXQsUafJNObYuPUad7rRSUS0XPebjUOdXURXXz/smgtiotmtW5vFf7rtTYW/nXOrSplRxe1orGc9RB/vtS+wnIu48ga6h94jn2ISW2ggg6ihn28DIdQCz9PdIiuRzbbc6lI83fdGz/AICGgstsIJM7WmtQ0NxD9JJ2KvXpjBZMKkscCQK5iuY9SsV2XvG8kVw011oB1Fei8cscUaVSN8Nktry3FLGPxEA6qbGkUr2I+zXc+MnHM+WuwhoAy5hX1omCXioetS02gNBc80AFf+AsXJsqR0TwTTCeY4mntFVtZGWvaTFMQBlhmLm58bXOBPYUG2+IMQBk156jTXTM0yTQz8Rr0FVdgW2ibh0DHUJOZIy6RWvNtXmWYNBcdQ4v4UttpZqpQnbTtSi/rUBZ5K7W0HS4gD3rieByyqL8spt5DPrjKtLdx4JrwpWMcCdoDnNPaE1s9oB4TSHA7QQRkaGhGR1Lkhcn+iF7mOQQuPAecvyv2U5jq6aL6TT4VhjtR0RVKjq9imqEyYVXLvloaJ9C9blghkRe5rRtNOraexWoCmSRXIyshPE09py8U+UMEUUUUAiiiiAiiiiAo+ndgDZGzAeWCHfqbSh6wfZVesZqQ3jKI+lXS5kUzLI1hc9rN0ca0AxVDRqzPBJ61QY9LZmEOY1gI46u/cKyB0Ww3o0SyAEYY6tNDXhClRltz1J9ZwLQ5rGnJpq88TaV7Tl2ridm0iljc5zWxgOcXPAaRicdZJqczQVRsGnFsZJujHMYc6Dc2upUAZF1dgCA+imigoEi0z8w30g+F64y76SLzrX6yNRFNyhpszph15e9dVvK8xarvs9oGW6FjiOJ2B+IdRqOpVYEl3WGMQsaGNAMbagDI1aK1WYbDHG3DG3CK1yJOZ6VLBaWuhbgc0kRt25A4RSqrc0Nvk87PHZxn5JAr7vevCUZTbTf3MOxNpZI+WctaHgNGHg54jtPBrx0pzJFKwg0JcwtOwlrhlt2jIrodwuewnHJG7nFA85kYngbTTXVBaaWGKakrHAS6jqpIBlnxOGqvUuj0ajui+i20p9msE8rcUbZ5Wn7zd0e3L8wqFtOj1o2wTdbX/uhbBbpbK8mGR0RPlNaeC487TVpTZ+mtqIzc2vHgbXw9ShbfLZHBZNErteyBzZIy07oSA4Z0wt4+eqMtd2A62DsVc0T0mlM5ZK8yNeDrpVrhqLQKAA6qdCuzrY2lSCNlenILrx5IKKVl01RSLyuBjq8AdiRT3JKzyD1FdV+qArW66wdi3cU+GWOSus84yLKry1k+oMK6ubmbxKNuRvEsXggyu1HLo7FaHbMPrTa77idWrqkroLLnbxImO7RxK0cUY9IlJIrNiunYQt79E4nkmhaSKEtNK9KtUNioi4rNmrskpTNEC11WykHPWAddOKnEiotE2uP2ry+tMqUHXt9auUllrmFqbDmo9ON3Qor02htncKYBXjFajrS6bQ5zc2SOHSAfdQq9w2XaVudDkrOEX2hRyu12W0wnht3Rlc6VP7VCV6Syxusj8LSDWPZkPtG1z9XWuvPstdefUqj9I1zt+oTyMY0ObuRJAFcO7x4s+jPqWXoR3JrwRtONFea8WS9FeCukk6pcdv3WGOXaRwv1A0d6wVarLLUKnaE3e8WRmIEYi54/STwe0CvWrfZ4qBWJDbhvGt4fV6/9o6U/wCsxo9xVyXKfo3tf1m9rZO01YyFsTT+UyCh6zE89a6sqgiiiiAiiilUBFFKqID5u+lO0473tH5NzZ2QtJ9biq7jTHTlxN5Wwn/7Eg7DQeoBLFJB7YSSAASSaADMknUAESTNDSrSwmtMTG1y1+UOcLRZZsD2P14XNdnnqcD+ydaZXzFapWOhbhYyMCmAN4RJLshs1DqQCx95ynW/sDR7guy3Q4G5rGRtOf6qy4j21XDl2LRF5NyWeuyeUDo3SbxUMkaxaIwujjcKtJjZWmX3QtMmhUJIxOcaas/ABWu7x9jF6NnwhbHMWfpxu6IpFJtGh8QzaXNPTX31Sa8bj3EAtaZBnXac86gdIXR5YxtQVojBFBmolji01Qo5QbNZ3OwuYAfzNA4/BF2a5rO44W7mTxClctexXye6o3+W0HpFUkvG4GMO6QtAcObXxhc0tPKriyriC2C5mRmoa0dACYWgYWONMVBWnGpdMoeDscPKbtH8KX0+jA3PhHDkGkZ5Z11dS8+250zPyMLnDiwFwoaakzbEFrsEBDQjmxr2zYHEK9bgi2RrYI0AGIF6ECKLFljUBobEtjI80Q2NbBGlA1YFkRrbRZwqxJrDFh7cluovBjJKAHbFxBe2WRkgfHIA5j2Oa5p1FpyIKIayiywUNVFAoEn0M2EmontbR+EPhIHNV0RPaV4tX0TXfDG+QvtMmFpIDpI6E7AcMYyquhOmSrSG1DcHjjoPWFYFasMuQA2I0nUllhjKdiyFzajWDWnGrAsF1WOCFmGzxRwsOeGNrWivGQNZRmNVgSO1Fp7CibJbaGnaFFAfYljGht0U3RQAnGpjQ+6LGNAEY15lnDQXONAMyTsWjdElve0NnYYmuI4Qq7oOodfuQHE/pDsEjbfaJsDhFLIXRvpwTiY0nMZA4q5a1Xg5d7fdbcOF3DG3FQg9WpAbywgj7GPLIcBuQ4hlkrUDiYK3RWWR3kxvd+ljj7gu1Wmy0DXMbqNCGt49tB0etWa4rS7DR1RqpWqgHz7ZdHbbIaMsloP/AOLwO1wAXYrFdL7JdNmgkGF4fie2oOFzzK8tJGRIxU6ldhKkmmD/ALBvpB8L1AGF2t+xi9Gz4QtxalV3X7ZhDEDJ/ls+6/8ACPyrfv8AWblPYf8AKgCLRHkhDGsyX3ZiKbr7D/lQ7r3s4/zR3ZPlVWDaWLXJCDsWrfuz8p7L/Bet+rLyp7j/AAUUQVq/7oc0GWE4HDWRrptpzrbDaY5Y2kOaXAcHEacNuVS0EVzT1172Q5F9Qcs2v+VJLRdNgc4lspb0Nf7sNFzZ9PvalHhlZRse3dbGOOEEYgKkA15k0axVy6YbFAcQlJNKVLZPlTkX3ZuU9h/yrogpV83ZZfmGhizhQRvuzcr7Enyrzv1ZuVHck+VWAcQvTGoEX1ZuV9h/yr2L+s3Kew/5UokYgLNEu3/s3Kew/wCVTf8As3Kew/5VYDGiyl2/9m5T2H/Kpv8A2blPYf8AKgGKlEu3/s3Kew/5VN/7NynsSfKgGQC1z6kFv/ZuV9h/yry6/rNynsP+VAZlBSS9JBjDHaqVFdpqR+3rTY33ZeU9h/yoS12qwy0xurTUcMgI6wEAvhY3YmEc9AhsNg2SvHRun7tU/wCj2WiTun5FNgOhtYqt5ax7gSMxq/njStrrIP8AuX90/IjLPb7Gw1EpJ43NkPZwaBLAzAXqiC38s3K+w/5Vnfyzcr7D/lUALooWoTfyzcp7D/lU39s3Kew/5UAQ9ppkqfFBPEaOjfTjAJHqVo39s3Kew/5VN/bNynsSfKlgWxykjyXd13gsmF5+4R00CY7+2blPYk+VY37svKew/wCVTYAYrI4GvuRkbHLO/dl5T2JPlUF92XlPYk+VRYCYmlLNLR9g30g+F6MF+WblPYf8qT6WX1Z3QtDZK/aD7r/wv5k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24580" name="AutoShape 4" descr="data:image/jpeg;base64,/9j/4AAQSkZJRgABAQAAAQABAAD/2wCEAAkGBxISEhUSEhMVEhUXFRcYFRUVFRUXFRUVGhUWGBUVFRYYHiggGBolHRUXITEhJSkrLi4uFx8zODMtNygtLisBCgoKDg0OGxAQGysmICUvLS0tLS8tLS0rLy0tLS0wLS0tLS0rLS0rLTctLS0rLS0tLS0tLSstLS0tLS0tLystLf/AABEIAJ8BPgMBIgACEQEDEQH/xAAcAAACAgMBAQAAAAAAAAAAAAAEBQAGAQMHAgj/xABJEAABAwEEAwsICQIFBAMAAAABAAIDEQQFEiEGMUETFSJRU2FxgZGS0TIzc6GisbLSBxQjQlJicsHhgvAWQ5PC8SREY7MlVIP/xAAaAQEAAwEBAQAAAAAAAAAAAAAAAQIDBAUG/8QALREAAgIBBAECBAUFAAAAAAAAAAECEQMEEiExQRNRBSJxkTJhobHRFUJS4fD/2gAMAwEAAhEDEQA/AOuXXd0O4xfZR+bZ9xv4RzIre2HkY+43wUurzEXo2fCEUgBd7YORj7jfBTe2DkY+43wRSiAF3tg5GPuN8FN7YORj7jfBFKIAXe2DkY+43wU3th5GPuN8EUogBd7YORj7jfBTe2DkY+43wRSiAF3th5GPuN8FN7YORj7jfBFKIAXe2DkY+43wU3tg5GPuN8EUogBd7YORj7jfBTe2DkY+43wRSiAF3th5GPuN8FN7YORj7jfBFKIAXe2HkY+43wU3tg5GPuN8EUogBd7YORj7jfBTe2DkY+43wRSgQA29sHIx9xvgpvbByMfcb4IpDXhbBEwvPQBxnYEBqlsVnbriiH9DfBahDZ+Rj7jPBJxbS84nGpP90CKinU0Bi2yQcjH3GeC2C74D/lR9xvgg45kQ2ZTQN29sHIx9xvgpvbByMfcb4LbBLXpW1VALvbByMfcb4Kb2wcjH3G+CKUQAu9sHIx9xvgsb2wclH3G+CKJVbtt77o4hpowe1znmQDQ2azclGeiNvgvQsdn5KP8A02+CUxWhFxzq1ANF3wclF3G+CzvbDyMf+mzwWqOZFxSV6VDQNG90PIxf6bfBItMLBCIW0ijH2g1MaPuv5laEg0yH2DfSD4XqANrq8xF6NnwhFIW6vMRejZ8IRSAiiiiAiiiiAiiiiAiiiiAiiiiAi0W60bnG59K4RWnGt6Av0/YSdH7hZZ5OOOUl2k/2IfQr/wAUf+P2v4UGlH/j9r+FWXyKYl8p/UtV/n+i/g5PVl7l6ui8d3a52HDQ0112VR6RaJD7Jx/P/tanq+n0c5TwRlJ8tHVB3FNkUUUXSWIoFFAgMqpaX2v7RrNjW1PSf4A7VbVQdKyRaX9DadwfypQNVntCPinVdZLRGw2hSQWCOdEsmSKKdFRzqQO4LRRwPPmnCqO7q2hVZJlRRRQBPpRa9zhoNbzh6tZ8OtU2OehT/TpxG5cXD/2qpGRWQHsNoRsVoVbgtCOhtCkgsMc6Ls9oo4dKQRWhFRTVIHGgLZRINMvMN9IPherAkGmfmG+kHwvVCRpdXmIvRs+EIpC3V5iL0bPhCLQGFFFEBFFlYQEUUWUBhRZWEBENeNr3KN0lK0plWmsgfuiapVpO6lmf/T8bVjqJOOKUl2kyJOkwD/FQ/AR11QV56QbrG6PDTFt4swePmVddMF5xr5aWu1MlTn39P4OXfJ+RfarcY5mRkg4qU63UTjEqbfkn/XwDmZ/7CrQ+0AZkrLLjpRfuirRfNEh9hXje79h+ydqmXFpPZobMzG+ri53BaMRAxEVNNWpW2x2lsrGyNrhcA5tRTI6sl9RoZx9GME+UkdUHwkblFFldhcwooogIqtpvYatbMB5PBf0HyT1HLrVqWuaJr2lrgHAihB1EIDkjnKMmomukdxOsxxDhRE5O2t4mu8dqTUVgMYbSi2WhIxULfZ3ve4MY0ucdTRmSpILLdAMsrW7K1P6RmfDrV3SjR26NwZV1DI7yiNQ4mj+803VWySKKKKAV/TSyF8GMa4ziP6Tk79j1Ln5cuvvaCCCKg5EHURtC5vpLcLrO4uaC6InI/h/K79jtUoCXGiIbQgi5RhUgeRTp3o9EZJRxM4R/2jt9xSO5rpmnPAFG7XnyR4nmC6FddgbAwMbntc463HjKNgLSHTPzDfSD4Xp8kGmfmG+kHwvVQNLq8xF6NnwhFIW6vMRejZ8IRSAiiiX3ve8VmAMhOZoAMzznoCrOcYR3SdIhuhgoh7BbY5mCSJwex2oj1g8R5kQpTTVokiiiTXhpDHDIYnA1ABrszFdmazy5oYo7pukQ2l2OUl0ot74WMdGaEvocgaihO1DzaUxj78Y6yT2BV/SXSBs8YY1zcTXVqA6hyIpq515uo+I4p45Rxt344ZlLImqR6m0nlAzzPM4hK7XpFJI0sdTCdYJcdRqNvMq9Zb1xlwrq8aKCSpoF4slkvlv7sxdmo26lrEY1cHbxtqnpkVLkf/8AIj+n4FaTKtc2NLb9ES0V69n1vCL9LPe5B33e8jJaEY2cQJB/lYveeltDuJjfcV5s8O6PxuHV+y6tsYqLkvBYcWR+MNwV4VKAihzyGS73ZYQxjGDU1rW9gAXOrr0UskcEF4zTSQ4GNfIMQMTgH4gC0ioOocHM5a0BpH9L7aYLFG7FXOSVoph24WA1rqzPYu/R4lgTlLzRpBbeWdZUXKtD/pOqMFtJeS7zrQ0YGkCgcwAZA1NRXWupxSBwDmkEEVBGYIOojmXfjyxn0aJ2elFFFoSRa55msaXOOFo1krYqrphOcbI65BuIjZUkgfCe1ADX7ef1n7NoIjBqa63EajzBAxXNGRt7Shon0KYQWwDWrkGLFoyJJA0vIYBV2rEcwKA7NetW+7bqhgFImBvG7W49Ljmklmtw1g0PMnVjtwdkdfGoZIcoooqgiiiiAiw5oIoRUHWDqKykF+XxSscbqHU5w2cw5+dAVDTWx2eGdrI3Na6RpO5BwqCNdBrApnTmK1XTCwUyBPOkrmB1sd97cYgK/nkdUmv6WjvJlumDPUrR5LTjtr6f9+hfbnncwU1tOzi5wnrXAioVKuu8agKzXVPiqOZGiowSHTPzDfSD4Xp8kOmfmG+kHwvVQM7q8xF6NnwhFoS6vMRejZ8IRSA12iZrGlzjRoBJPEFx3TG/XTymlc8g38Lfut6TrKs/0h6RBoMLDUDyvzP2N6BrP8JP9Guj5nkNsmFWMdwK/fkGt3OG+/oK8bUzepzLFD8K7+v+v3MZfO6F1jtttumVpkYQyQA4CaxyCmYBHkSDty2hdOuvSaz2iMSRknjbThNP4XDYV70pskc1kna9oeNzeRXY5rSQ4HYQc6rhMsktlcSyRwa7LG1xaeZr6e9XzPJp/kxPvq+Q7jwjvL75aPuOpx1CoGmt6N+sF7TwS1orlrAzBVGbeLneU5zv1En3rReto+zy14hq61xuefN8mWSa+lFbk+GWBs7pCMIxE6gMyerqVsuXRFz2h87sFcwxuv8AqOzoHatf0d3YYYccjRjcMnVqQM6gcQ59tFcxKrYtPFq2IxE8ejlms4+xssRy4Tn8J56HOqa7UiFkDw7crOMNcnObUt/q1VNOhWe/SwwPx6gKjMA4tmZVWjvqVuFrDgY3UwCoPHUnM1XJrnFTSk+K8dlZ9iW03FFum6lha8GmIE0JpShGrUh7aHRgnWOPxVsfpG4gAxREUzBbUGmrblRLLUA/h0DWvJBAGTXfhpxHX1niXL6lVUty/Mzs5xIzdJnSE5ZAdQzKc2JgC1XzYTBKwBvAeXZ6wKA5AjX/AAVtjkC9GUtyTNS2fSXjFz2MNrhD4d0pqoYn4a82IjrouRwvG5PjLeG+RjsX5WtkBbzZvB6l9E4rO6xNjtJZuJhY1+6ENbTCNp1GoGevJcV04uKz2Qxy2W0CeGUvDaFrywtw1bjaaO8sbAeOq9eUWkq9kbNDXRX6P7XaYYrRFJEGPxA7o5wcC2R7DkGmo4IOtds0Zu51ls0cD5N1LARipTLESABU5AGnUuCaHaY2iyENjeSwZmF5JjcDmaVzYTWtRx1zXbbv0ss0oZR5Dnsa7DgecNdjnAYQQctanDLGm2+GI0WPEFkJUb3i4yeorVPf0bRU1AGskhoHWVs9RjX9yLbkO1UNMn/asHEyva4+CI/xhFjjY1pfulKOY5rgGmlHmn3edLtLJsU+WxjR73f7lpjyRnzEJ2KAV5ls7najRbIo0bHGtQKw6SPnCcXXeYO1apISdWR2HiOxM5dHm2iKO0QkRSPjY8t+4S5oJ1eSc9iNgeWW8ajPNbJbdqw056/sqvBdtubluY/VujKe+vqXu12e1xgOdHjbt3Ml5HS2gPZVRwSPrbfccbQSczlzA8+2iVR6Yt3R0ZYSRqcNR6Qks1pEzQ1gD+GBm1zgDQ5GgyKcWTRlz/OUiHE2hd+4b604B6tN/lwpXCObL161XLXaC5wawFziaBozJVoOhUB1yTH+to9zV7vKwQ2Gx2mWJmFzYJHYyS55IYSOEc9exRdEpW6OWaMyF+7ynW+Z1P0tAATnc8WtI9Cm/wDSM53O+IqywsUY/wAKNdTxlkvZ19uD1deTqK8XCMz0D3qj2PJ6udxS8IDjB/v1KzMR8kOmfmG+kHwvT5IdM/MN9IPheqgYXXINxi9Gz4QgNJr7FniJHluqG12cbjzDwVbsl7RxRR1tBrgYKGUuPkjINr+ypell9OlcQXHnqdTdjf3K8PJ8V9VOGKLT92YPLfCFtttO7y5k4a5nWcP3ndJVgGl0TGNjjY/A0UaNQA6yqT9fDdW0Z1RDeNcstOqSZTaWGbTCXC5rBha9pa4FxIIIoailNqp9qthe10Zz/wCUdQpWyxy7qTgOGpzXRhjGKr26LKgWG1OYaO1bDtHTzKwXK0TSMbXUQR01Ab6yD1JPbIaaxTpCM0HdS0kVyDcQB5iMh6ltPGpxuJZqztlnlDQGjUAAOoURLbQqvBeBJzAaOMnMno/lGsti24rgsGaQgyQ8GpLSHUGdRq/evUqgJFaGWpaw2PFjwNxcdB29K8zVab1Z7kzKcbZWzItkNqw1B8lwo4e4jnBRekLa0kHQR6wUqsNHSNB1Vz6hX9l57wOE9pntpj2+LvZJZGtYKEUc0u1guIrXtVVZdoHlOrzD3K22m1ih6Ei3LKgXuY4wiukbqkINPoJJY4pKHDE0tcK1IBpR1BsFKV51SrRK4xtYcw0kgc7sId8IXU7TZnEZEj++dVK36MSOdVhaB+mnqGS6FO+y1iiWbG+ARtcXNhijoBm54bwqDbmadS69o5DuFmjjkNC1tXUzo4kkjqJoqxo9droQA1jA6mbh5R48zmrRA121c+f5uijGjJWkVa7EOilOkIG8bpZOeG+UDa1r6NORGYpzoRs4ZIWg1428yKdeLacHM7RxdK8+GVxvd2iiddmNF7rZFI3BaXblHkI3EFu3JpB2dHEi5zuj3P4yadGz1JTDa2F5aXjGPu7Tt9yZ2aXJe38OyTyY3KSrng2xttBUMKKZEtcDkU1egaGoxp/o5GW2aNrhSgIA/KHEMPdoUlcrLYRSNn6R7lDBvUUUUAiiiiAiQafQOfd1rawVduLyANZoKkDqBT9eZGggg6iKHrUNWi0ZbZJ+xwrQ9jm2VgcKZkjnaTUHrqrRDqQNohMbjGRQtJb2GiIsz8laKpUTlnvm5e5vs7ftCrNdbqGvQk1z2YElx2pwaMPN/dVJQtDXVFUi0z8w30g+F6b2I1jaeb1bEo0z8w30g+F6qDiEDi1okOVAAwcZprSe32ypoTzuJO3iVjhulk4DWWoDBGCaxnC1oArnXWtf+AWk1EjJGnXm4V2jh507F42HTJPdNpexhGPuUi8bXVzQw1FNQzqSdXTqT6zPNOECKADPKppn1Ii23O2yv3MxtcQA7F5WZ2hxApmNWxaAC40AJJrqFT1BTmnFral15Jb8Hme3huRNOJrdfYEwsd2TSNxULK6g4kE9lUDHdMgNRHKTx4HV7aLb9Um/BJ1hyoljS6bIVBUkO51E/UBnnxjtGXOvO7MaQA0sJFQ7g5Z01V50RYZWiPc5m14VQHRl1OM12LXLaLMNQjGzNpB6KkruxY/kqPTNEuDdb5nFoJdipl085WqzXg9vkuIrroUFJeDK5OaQdgOXQsUafJNObYuPUad7rRSUS0XPebjUOdXURXXz/smgtiotmtW5vFf7rtTYW/nXOrSplRxe1orGc9RB/vtS+wnIu48ga6h94jn2ISW2ggg6ihn28DIdQCz9PdIiuRzbbc6lI83fdGz/AICGgstsIJM7WmtQ0NxD9JJ2KvXpjBZMKkscCQK5iuY9SsV2XvG8kVw011oB1Fei8cscUaVSN8Nktry3FLGPxEA6qbGkUr2I+zXc+MnHM+WuwhoAy5hX1omCXioetS02gNBc80AFf+AsXJsqR0TwTTCeY4mntFVtZGWvaTFMQBlhmLm58bXOBPYUG2+IMQBk156jTXTM0yTQz8Rr0FVdgW2ibh0DHUJOZIy6RWvNtXmWYNBcdQ4v4UttpZqpQnbTtSi/rUBZ5K7W0HS4gD3rieByyqL8spt5DPrjKtLdx4JrwpWMcCdoDnNPaE1s9oB4TSHA7QQRkaGhGR1Lkhcn+iF7mOQQuPAecvyv2U5jq6aL6TT4VhjtR0RVKjq9imqEyYVXLvloaJ9C9blghkRe5rRtNOraexWoCmSRXIyshPE09py8U+UMEUUUUAiiiiAiiiiAo+ndgDZGzAeWCHfqbSh6wfZVesZqQ3jKI+lXS5kUzLI1hc9rN0ca0AxVDRqzPBJ61QY9LZmEOY1gI46u/cKyB0Ww3o0SyAEYY6tNDXhClRltz1J9ZwLQ5rGnJpq88TaV7Tl2ridm0iljc5zWxgOcXPAaRicdZJqczQVRsGnFsZJujHMYc6Dc2upUAZF1dgCA+imigoEi0z8w30g+F64y76SLzrX6yNRFNyhpszph15e9dVvK8xarvs9oGW6FjiOJ2B+IdRqOpVYEl3WGMQsaGNAMbagDI1aK1WYbDHG3DG3CK1yJOZ6VLBaWuhbgc0kRt25A4RSqrc0Nvk87PHZxn5JAr7vevCUZTbTf3MOxNpZI+WctaHgNGHg54jtPBrx0pzJFKwg0JcwtOwlrhlt2jIrodwuewnHJG7nFA85kYngbTTXVBaaWGKakrHAS6jqpIBlnxOGqvUuj0ajui+i20p9msE8rcUbZ5Wn7zd0e3L8wqFtOj1o2wTdbX/uhbBbpbK8mGR0RPlNaeC487TVpTZ+mtqIzc2vHgbXw9ShbfLZHBZNErteyBzZIy07oSA4Z0wt4+eqMtd2A62DsVc0T0mlM5ZK8yNeDrpVrhqLQKAA6qdCuzrY2lSCNlenILrx5IKKVl01RSLyuBjq8AdiRT3JKzyD1FdV+qArW66wdi3cU+GWOSus84yLKry1k+oMK6ubmbxKNuRvEsXggyu1HLo7FaHbMPrTa77idWrqkroLLnbxImO7RxK0cUY9IlJIrNiunYQt79E4nkmhaSKEtNK9KtUNioi4rNmrskpTNEC11WykHPWAddOKnEiotE2uP2ry+tMqUHXt9auUllrmFqbDmo9ON3Qor02htncKYBXjFajrS6bQ5zc2SOHSAfdQq9w2XaVudDkrOEX2hRyu12W0wnht3Rlc6VP7VCV6Syxusj8LSDWPZkPtG1z9XWuvPstdefUqj9I1zt+oTyMY0ObuRJAFcO7x4s+jPqWXoR3JrwRtONFea8WS9FeCukk6pcdv3WGOXaRwv1A0d6wVarLLUKnaE3e8WRmIEYi54/STwe0CvWrfZ4qBWJDbhvGt4fV6/9o6U/wCsxo9xVyXKfo3tf1m9rZO01YyFsTT+UyCh6zE89a6sqgiiiiAiiilUBFFKqID5u+lO0473tH5NzZ2QtJ9biq7jTHTlxN5Wwn/7Eg7DQeoBLFJB7YSSAASSaADMknUAESTNDSrSwmtMTG1y1+UOcLRZZsD2P14XNdnnqcD+ydaZXzFapWOhbhYyMCmAN4RJLshs1DqQCx95ynW/sDR7guy3Q4G5rGRtOf6qy4j21XDl2LRF5NyWeuyeUDo3SbxUMkaxaIwujjcKtJjZWmX3QtMmhUJIxOcaas/ABWu7x9jF6NnwhbHMWfpxu6IpFJtGh8QzaXNPTX31Sa8bj3EAtaZBnXac86gdIXR5YxtQVojBFBmolji01Qo5QbNZ3OwuYAfzNA4/BF2a5rO44W7mTxClctexXye6o3+W0HpFUkvG4GMO6QtAcObXxhc0tPKriyriC2C5mRmoa0dACYWgYWONMVBWnGpdMoeDscPKbtH8KX0+jA3PhHDkGkZ5Z11dS8+250zPyMLnDiwFwoaakzbEFrsEBDQjmxr2zYHEK9bgi2RrYI0AGIF6ECKLFljUBobEtjI80Q2NbBGlA1YFkRrbRZwqxJrDFh7cluovBjJKAHbFxBe2WRkgfHIA5j2Oa5p1FpyIKIayiywUNVFAoEn0M2EmontbR+EPhIHNV0RPaV4tX0TXfDG+QvtMmFpIDpI6E7AcMYyquhOmSrSG1DcHjjoPWFYFasMuQA2I0nUllhjKdiyFzajWDWnGrAsF1WOCFmGzxRwsOeGNrWivGQNZRmNVgSO1Fp7CibJbaGnaFFAfYljGht0U3RQAnGpjQ+6LGNAEY15lnDQXONAMyTsWjdElve0NnYYmuI4Qq7oOodfuQHE/pDsEjbfaJsDhFLIXRvpwTiY0nMZA4q5a1Xg5d7fdbcOF3DG3FQg9WpAbywgj7GPLIcBuQ4hlkrUDiYK3RWWR3kxvd+ljj7gu1Wmy0DXMbqNCGt49tB0etWa4rS7DR1RqpWqgHz7ZdHbbIaMsloP/AOLwO1wAXYrFdL7JdNmgkGF4fie2oOFzzK8tJGRIxU6ldhKkmmD/ALBvpB8L1AGF2t+xi9Gz4QtxalV3X7ZhDEDJ/ls+6/8ACPyrfv8AWblPYf8AKgCLRHkhDGsyX3ZiKbr7D/lQ7r3s4/zR3ZPlVWDaWLXJCDsWrfuz8p7L/Bet+rLyp7j/AAUUQVq/7oc0GWE4HDWRrptpzrbDaY5Y2kOaXAcHEacNuVS0EVzT1172Q5F9Qcs2v+VJLRdNgc4lspb0Nf7sNFzZ9PvalHhlZRse3dbGOOEEYgKkA15k0axVy6YbFAcQlJNKVLZPlTkX3ZuU9h/yrogpV83ZZfmGhizhQRvuzcr7Enyrzv1ZuVHck+VWAcQvTGoEX1ZuV9h/yr2L+s3Kew/5UokYgLNEu3/s3Kew/wCVTf8As3Kew/5VYDGiyl2/9m5T2H/Kpv8A2blPYf8AKgGKlEu3/s3Kew/5VN/7NynsSfKgGQC1z6kFv/ZuV9h/yry6/rNynsP+VAZlBSS9JBjDHaqVFdpqR+3rTY33ZeU9h/yoS12qwy0xurTUcMgI6wEAvhY3YmEc9AhsNg2SvHRun7tU/wCj2WiTun5FNgOhtYqt5ax7gSMxq/njStrrIP8AuX90/IjLPb7Gw1EpJ43NkPZwaBLAzAXqiC38s3K+w/5Vnfyzcr7D/lUALooWoTfyzcp7D/lU39s3Kew/5UAQ9ppkqfFBPEaOjfTjAJHqVo39s3Kew/5VN/bNynsSfKlgWxykjyXd13gsmF5+4R00CY7+2blPYk+VY37svKew/wCVTYAYrI4GvuRkbHLO/dl5T2JPlUF92XlPYk+VRYCYmlLNLR9g30g+F6MF+WblPYf8qT6WX1Z3QtDZK/aD7r/wv5k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sp>
        <p:nvSpPr>
          <p:cNvPr id="24582" name="AutoShape 6" descr="data:image/jpeg;base64,/9j/4AAQSkZJRgABAQAAAQABAAD/2wCEAAkGBxISEhUSEhMVEhUXFRcYFRUVFRUXFRUVGhUWGBUVFRYYHiggGBolHRUXITEhJSkrLi4uFx8zODMtNygtLisBCgoKDg0OGxAQGysmICUvLS0tLS8tLS0rLy0tLS0wLS0tLS0rLS0rLTctLS0rLS0tLS0tLSstLS0tLS0tLystLf/AABEIAJ8BPgMBIgACEQEDEQH/xAAcAAACAgMBAQAAAAAAAAAAAAAEBQAGAQMHAgj/xABJEAABAwEEAwsICQIFBAMAAAABAAIDEQQFEiEGMUETFSJRU2FxgZGS0TIzc6GisbLSBxQjQlJicsHhgvAWQ5PC8SREY7MlVIP/xAAaAQEAAwEBAQAAAAAAAAAAAAAAAQIDBAUG/8QALREAAgIBBAECBAUFAAAAAAAAAAECEQMEEiExQRNRBSJxkTJhobHRFUJS4fD/2gAMAwEAAhEDEQA/AOuXXd0O4xfZR+bZ9xv4RzIre2HkY+43wUurzEXo2fCEUgBd7YORj7jfBTe2DkY+43wRSiAF3tg5GPuN8FN7YORj7jfBFKIAXe2DkY+43wU3th5GPuN8EUogBd7YORj7jfBTe2DkY+43wRSiAF3th5GPuN8FN7YORj7jfBFKIAXe2DkY+43wU3tg5GPuN8EUogBd7YORj7jfBTe2DkY+43wRSiAF3th5GPuN8FN7YORj7jfBFKIAXe2HkY+43wU3tg5GPuN8EUogBd7YORj7jfBTe2DkY+43wRSgQA29sHIx9xvgpvbByMfcb4IpDXhbBEwvPQBxnYEBqlsVnbriiH9DfBahDZ+Rj7jPBJxbS84nGpP90CKinU0Bi2yQcjH3GeC2C74D/lR9xvgg45kQ2ZTQN29sHIx9xvgpvbByMfcb4LbBLXpW1VALvbByMfcb4Kb2wcjH3G+CKUQAu9sHIx9xvgsb2wclH3G+CKJVbtt77o4hpowe1znmQDQ2azclGeiNvgvQsdn5KP8A02+CUxWhFxzq1ANF3wclF3G+CzvbDyMf+mzwWqOZFxSV6VDQNG90PIxf6bfBItMLBCIW0ijH2g1MaPuv5laEg0yH2DfSD4XqANrq8xF6NnwhFIW6vMRejZ8IRSAiiiiAiiiiAiiiiAiiiiAiiiiAi0W60bnG59K4RWnGt6Av0/YSdH7hZZ5OOOUl2k/2IfQr/wAUf+P2v4UGlH/j9r+FWXyKYl8p/UtV/n+i/g5PVl7l6ui8d3a52HDQ0112VR6RaJD7Jx/P/tanq+n0c5TwRlJ8tHVB3FNkUUUXSWIoFFAgMqpaX2v7RrNjW1PSf4A7VbVQdKyRaX9DadwfypQNVntCPinVdZLRGw2hSQWCOdEsmSKKdFRzqQO4LRRwPPmnCqO7q2hVZJlRRRQBPpRa9zhoNbzh6tZ8OtU2OehT/TpxG5cXD/2qpGRWQHsNoRsVoVbgtCOhtCkgsMc6Ls9oo4dKQRWhFRTVIHGgLZRINMvMN9IPherAkGmfmG+kHwvVCRpdXmIvRs+EIpC3V5iL0bPhCLQGFFFEBFFlYQEUUWUBhRZWEBENeNr3KN0lK0plWmsgfuiapVpO6lmf/T8bVjqJOOKUl2kyJOkwD/FQ/AR11QV56QbrG6PDTFt4swePmVddMF5xr5aWu1MlTn39P4OXfJ+RfarcY5mRkg4qU63UTjEqbfkn/XwDmZ/7CrQ+0AZkrLLjpRfuirRfNEh9hXje79h+ydqmXFpPZobMzG+ri53BaMRAxEVNNWpW2x2lsrGyNrhcA5tRTI6sl9RoZx9GME+UkdUHwkblFFldhcwooogIqtpvYatbMB5PBf0HyT1HLrVqWuaJr2lrgHAihB1EIDkjnKMmomukdxOsxxDhRE5O2t4mu8dqTUVgMYbSi2WhIxULfZ3ve4MY0ucdTRmSpILLdAMsrW7K1P6RmfDrV3SjR26NwZV1DI7yiNQ4mj+803VWySKKKKAV/TSyF8GMa4ziP6Tk79j1Ln5cuvvaCCCKg5EHURtC5vpLcLrO4uaC6InI/h/K79jtUoCXGiIbQgi5RhUgeRTp3o9EZJRxM4R/2jt9xSO5rpmnPAFG7XnyR4nmC6FddgbAwMbntc463HjKNgLSHTPzDfSD4Xp8kGmfmG+kHwvVQNLq8xF6NnwhFIW6vMRejZ8IRSAiiiX3ve8VmAMhOZoAMzznoCrOcYR3SdIhuhgoh7BbY5mCSJwex2oj1g8R5kQpTTVokiiiTXhpDHDIYnA1ABrszFdmazy5oYo7pukQ2l2OUl0ot74WMdGaEvocgaihO1DzaUxj78Y6yT2BV/SXSBs8YY1zcTXVqA6hyIpq515uo+I4p45Rxt344ZlLImqR6m0nlAzzPM4hK7XpFJI0sdTCdYJcdRqNvMq9Zb1xlwrq8aKCSpoF4slkvlv7sxdmo26lrEY1cHbxtqnpkVLkf/8AIj+n4FaTKtc2NLb9ES0V69n1vCL9LPe5B33e8jJaEY2cQJB/lYveeltDuJjfcV5s8O6PxuHV+y6tsYqLkvBYcWR+MNwV4VKAihzyGS73ZYQxjGDU1rW9gAXOrr0UskcEF4zTSQ4GNfIMQMTgH4gC0ioOocHM5a0BpH9L7aYLFG7FXOSVoph24WA1rqzPYu/R4lgTlLzRpBbeWdZUXKtD/pOqMFtJeS7zrQ0YGkCgcwAZA1NRXWupxSBwDmkEEVBGYIOojmXfjyxn0aJ2elFFFoSRa55msaXOOFo1krYqrphOcbI65BuIjZUkgfCe1ADX7ef1n7NoIjBqa63EajzBAxXNGRt7Shon0KYQWwDWrkGLFoyJJA0vIYBV2rEcwKA7NetW+7bqhgFImBvG7W49Ljmklmtw1g0PMnVjtwdkdfGoZIcoooqgiiiiAiw5oIoRUHWDqKykF+XxSscbqHU5w2cw5+dAVDTWx2eGdrI3Na6RpO5BwqCNdBrApnTmK1XTCwUyBPOkrmB1sd97cYgK/nkdUmv6WjvJlumDPUrR5LTjtr6f9+hfbnncwU1tOzi5wnrXAioVKuu8agKzXVPiqOZGiowSHTPzDfSD4Xp8kOmfmG+kHwvVQM7q8xF6NnwhFoS6vMRejZ8IRSA12iZrGlzjRoBJPEFx3TG/XTymlc8g38Lfut6TrKs/0h6RBoMLDUDyvzP2N6BrP8JP9Guj5nkNsmFWMdwK/fkGt3OG+/oK8bUzepzLFD8K7+v+v3MZfO6F1jtttumVpkYQyQA4CaxyCmYBHkSDty2hdOuvSaz2iMSRknjbThNP4XDYV70pskc1kna9oeNzeRXY5rSQ4HYQc6rhMsktlcSyRwa7LG1xaeZr6e9XzPJp/kxPvq+Q7jwjvL75aPuOpx1CoGmt6N+sF7TwS1orlrAzBVGbeLneU5zv1En3rReto+zy14hq61xuefN8mWSa+lFbk+GWBs7pCMIxE6gMyerqVsuXRFz2h87sFcwxuv8AqOzoHatf0d3YYYccjRjcMnVqQM6gcQ59tFcxKrYtPFq2IxE8ejlms4+xssRy4Tn8J56HOqa7UiFkDw7crOMNcnObUt/q1VNOhWe/SwwPx6gKjMA4tmZVWjvqVuFrDgY3UwCoPHUnM1XJrnFTSk+K8dlZ9iW03FFum6lha8GmIE0JpShGrUh7aHRgnWOPxVsfpG4gAxREUzBbUGmrblRLLUA/h0DWvJBAGTXfhpxHX1niXL6lVUty/Mzs5xIzdJnSE5ZAdQzKc2JgC1XzYTBKwBvAeXZ6wKA5AjX/AAVtjkC9GUtyTNS2fSXjFz2MNrhD4d0pqoYn4a82IjrouRwvG5PjLeG+RjsX5WtkBbzZvB6l9E4rO6xNjtJZuJhY1+6ENbTCNp1GoGevJcV04uKz2Qxy2W0CeGUvDaFrywtw1bjaaO8sbAeOq9eUWkq9kbNDXRX6P7XaYYrRFJEGPxA7o5wcC2R7DkGmo4IOtds0Zu51ls0cD5N1LARipTLESABU5AGnUuCaHaY2iyENjeSwZmF5JjcDmaVzYTWtRx1zXbbv0ss0oZR5Dnsa7DgecNdjnAYQQctanDLGm2+GI0WPEFkJUb3i4yeorVPf0bRU1AGskhoHWVs9RjX9yLbkO1UNMn/asHEyva4+CI/xhFjjY1pfulKOY5rgGmlHmn3edLtLJsU+WxjR73f7lpjyRnzEJ2KAV5ls7najRbIo0bHGtQKw6SPnCcXXeYO1apISdWR2HiOxM5dHm2iKO0QkRSPjY8t+4S5oJ1eSc9iNgeWW8ajPNbJbdqw056/sqvBdtubluY/VujKe+vqXu12e1xgOdHjbt3Ml5HS2gPZVRwSPrbfccbQSczlzA8+2iVR6Yt3R0ZYSRqcNR6Qks1pEzQ1gD+GBm1zgDQ5GgyKcWTRlz/OUiHE2hd+4b604B6tN/lwpXCObL161XLXaC5wawFziaBozJVoOhUB1yTH+to9zV7vKwQ2Gx2mWJmFzYJHYyS55IYSOEc9exRdEpW6OWaMyF+7ynW+Z1P0tAATnc8WtI9Cm/wDSM53O+IqywsUY/wAKNdTxlkvZ19uD1deTqK8XCMz0D3qj2PJ6udxS8IDjB/v1KzMR8kOmfmG+kHwvT5IdM/MN9IPheqgYXXINxi9Gz4QgNJr7FniJHluqG12cbjzDwVbsl7RxRR1tBrgYKGUuPkjINr+ypell9OlcQXHnqdTdjf3K8PJ8V9VOGKLT92YPLfCFtttO7y5k4a5nWcP3ndJVgGl0TGNjjY/A0UaNQA6yqT9fDdW0Z1RDeNcstOqSZTaWGbTCXC5rBha9pa4FxIIIoailNqp9qthe10Zz/wCUdQpWyxy7qTgOGpzXRhjGKr26LKgWG1OYaO1bDtHTzKwXK0TSMbXUQR01Ab6yD1JPbIaaxTpCM0HdS0kVyDcQB5iMh6ltPGpxuJZqztlnlDQGjUAAOoURLbQqvBeBJzAaOMnMno/lGsti24rgsGaQgyQ8GpLSHUGdRq/evUqgJFaGWpaw2PFjwNxcdB29K8zVab1Z7kzKcbZWzItkNqw1B8lwo4e4jnBRekLa0kHQR6wUqsNHSNB1Vz6hX9l57wOE9pntpj2+LvZJZGtYKEUc0u1guIrXtVVZdoHlOrzD3K22m1ih6Ei3LKgXuY4wiukbqkINPoJJY4pKHDE0tcK1IBpR1BsFKV51SrRK4xtYcw0kgc7sId8IXU7TZnEZEj++dVK36MSOdVhaB+mnqGS6FO+y1iiWbG+ARtcXNhijoBm54bwqDbmadS69o5DuFmjjkNC1tXUzo4kkjqJoqxo9droQA1jA6mbh5R48zmrRA121c+f5uijGjJWkVa7EOilOkIG8bpZOeG+UDa1r6NORGYpzoRs4ZIWg1428yKdeLacHM7RxdK8+GVxvd2iiddmNF7rZFI3BaXblHkI3EFu3JpB2dHEi5zuj3P4yadGz1JTDa2F5aXjGPu7Tt9yZ2aXJe38OyTyY3KSrng2xttBUMKKZEtcDkU1egaGoxp/o5GW2aNrhSgIA/KHEMPdoUlcrLYRSNn6R7lDBvUUUUAiiiiAiQafQOfd1rawVduLyANZoKkDqBT9eZGggg6iKHrUNWi0ZbZJ+xwrQ9jm2VgcKZkjnaTUHrqrRDqQNohMbjGRQtJb2GiIsz8laKpUTlnvm5e5vs7ftCrNdbqGvQk1z2YElx2pwaMPN/dVJQtDXVFUi0z8w30g+F6b2I1jaeb1bEo0z8w30g+F6qDiEDi1okOVAAwcZprSe32ypoTzuJO3iVjhulk4DWWoDBGCaxnC1oArnXWtf+AWk1EjJGnXm4V2jh507F42HTJPdNpexhGPuUi8bXVzQw1FNQzqSdXTqT6zPNOECKADPKppn1Ii23O2yv3MxtcQA7F5WZ2hxApmNWxaAC40AJJrqFT1BTmnFral15Jb8Hme3huRNOJrdfYEwsd2TSNxULK6g4kE9lUDHdMgNRHKTx4HV7aLb9Um/BJ1hyoljS6bIVBUkO51E/UBnnxjtGXOvO7MaQA0sJFQ7g5Z01V50RYZWiPc5m14VQHRl1OM12LXLaLMNQjGzNpB6KkruxY/kqPTNEuDdb5nFoJdipl085WqzXg9vkuIrroUFJeDK5OaQdgOXQsUafJNObYuPUad7rRSUS0XPebjUOdXURXXz/smgtiotmtW5vFf7rtTYW/nXOrSplRxe1orGc9RB/vtS+wnIu48ga6h94jn2ISW2ggg6ihn28DIdQCz9PdIiuRzbbc6lI83fdGz/AICGgstsIJM7WmtQ0NxD9JJ2KvXpjBZMKkscCQK5iuY9SsV2XvG8kVw011oB1Fei8cscUaVSN8Nktry3FLGPxEA6qbGkUr2I+zXc+MnHM+WuwhoAy5hX1omCXioetS02gNBc80AFf+AsXJsqR0TwTTCeY4mntFVtZGWvaTFMQBlhmLm58bXOBPYUG2+IMQBk156jTXTM0yTQz8Rr0FVdgW2ibh0DHUJOZIy6RWvNtXmWYNBcdQ4v4UttpZqpQnbTtSi/rUBZ5K7W0HS4gD3rieByyqL8spt5DPrjKtLdx4JrwpWMcCdoDnNPaE1s9oB4TSHA7QQRkaGhGR1Lkhcn+iF7mOQQuPAecvyv2U5jq6aL6TT4VhjtR0RVKjq9imqEyYVXLvloaJ9C9blghkRe5rRtNOraexWoCmSRXIyshPE09py8U+UMEUUUUAiiiiAiiiiAo+ndgDZGzAeWCHfqbSh6wfZVesZqQ3jKI+lXS5kUzLI1hc9rN0ca0AxVDRqzPBJ61QY9LZmEOY1gI46u/cKyB0Ww3o0SyAEYY6tNDXhClRltz1J9ZwLQ5rGnJpq88TaV7Tl2ridm0iljc5zWxgOcXPAaRicdZJqczQVRsGnFsZJujHMYc6Dc2upUAZF1dgCA+imigoEi0z8w30g+F64y76SLzrX6yNRFNyhpszph15e9dVvK8xarvs9oGW6FjiOJ2B+IdRqOpVYEl3WGMQsaGNAMbagDI1aK1WYbDHG3DG3CK1yJOZ6VLBaWuhbgc0kRt25A4RSqrc0Nvk87PHZxn5JAr7vevCUZTbTf3MOxNpZI+WctaHgNGHg54jtPBrx0pzJFKwg0JcwtOwlrhlt2jIrodwuewnHJG7nFA85kYngbTTXVBaaWGKakrHAS6jqpIBlnxOGqvUuj0ajui+i20p9msE8rcUbZ5Wn7zd0e3L8wqFtOj1o2wTdbX/uhbBbpbK8mGR0RPlNaeC487TVpTZ+mtqIzc2vHgbXw9ShbfLZHBZNErteyBzZIy07oSA4Z0wt4+eqMtd2A62DsVc0T0mlM5ZK8yNeDrpVrhqLQKAA6qdCuzrY2lSCNlenILrx5IKKVl01RSLyuBjq8AdiRT3JKzyD1FdV+qArW66wdi3cU+GWOSus84yLKry1k+oMK6ubmbxKNuRvEsXggyu1HLo7FaHbMPrTa77idWrqkroLLnbxImO7RxK0cUY9IlJIrNiunYQt79E4nkmhaSKEtNK9KtUNioi4rNmrskpTNEC11WykHPWAddOKnEiotE2uP2ry+tMqUHXt9auUllrmFqbDmo9ON3Qor02htncKYBXjFajrS6bQ5zc2SOHSAfdQq9w2XaVudDkrOEX2hRyu12W0wnht3Rlc6VP7VCV6Syxusj8LSDWPZkPtG1z9XWuvPstdefUqj9I1zt+oTyMY0ObuRJAFcO7x4s+jPqWXoR3JrwRtONFea8WS9FeCukk6pcdv3WGOXaRwv1A0d6wVarLLUKnaE3e8WRmIEYi54/STwe0CvWrfZ4qBWJDbhvGt4fV6/9o6U/wCsxo9xVyXKfo3tf1m9rZO01YyFsTT+UyCh6zE89a6sqgiiiiAiiilUBFFKqID5u+lO0473tH5NzZ2QtJ9biq7jTHTlxN5Wwn/7Eg7DQeoBLFJB7YSSAASSaADMknUAESTNDSrSwmtMTG1y1+UOcLRZZsD2P14XNdnnqcD+ydaZXzFapWOhbhYyMCmAN4RJLshs1DqQCx95ynW/sDR7guy3Q4G5rGRtOf6qy4j21XDl2LRF5NyWeuyeUDo3SbxUMkaxaIwujjcKtJjZWmX3QtMmhUJIxOcaas/ABWu7x9jF6NnwhbHMWfpxu6IpFJtGh8QzaXNPTX31Sa8bj3EAtaZBnXac86gdIXR5YxtQVojBFBmolji01Qo5QbNZ3OwuYAfzNA4/BF2a5rO44W7mTxClctexXye6o3+W0HpFUkvG4GMO6QtAcObXxhc0tPKriyriC2C5mRmoa0dACYWgYWONMVBWnGpdMoeDscPKbtH8KX0+jA3PhHDkGkZ5Z11dS8+250zPyMLnDiwFwoaakzbEFrsEBDQjmxr2zYHEK9bgi2RrYI0AGIF6ECKLFljUBobEtjI80Q2NbBGlA1YFkRrbRZwqxJrDFh7cluovBjJKAHbFxBe2WRkgfHIA5j2Oa5p1FpyIKIayiywUNVFAoEn0M2EmontbR+EPhIHNV0RPaV4tX0TXfDG+QvtMmFpIDpI6E7AcMYyquhOmSrSG1DcHjjoPWFYFasMuQA2I0nUllhjKdiyFzajWDWnGrAsF1WOCFmGzxRwsOeGNrWivGQNZRmNVgSO1Fp7CibJbaGnaFFAfYljGht0U3RQAnGpjQ+6LGNAEY15lnDQXONAMyTsWjdElve0NnYYmuI4Qq7oOodfuQHE/pDsEjbfaJsDhFLIXRvpwTiY0nMZA4q5a1Xg5d7fdbcOF3DG3FQg9WpAbywgj7GPLIcBuQ4hlkrUDiYK3RWWR3kxvd+ljj7gu1Wmy0DXMbqNCGt49tB0etWa4rS7DR1RqpWqgHz7ZdHbbIaMsloP/AOLwO1wAXYrFdL7JdNmgkGF4fie2oOFzzK8tJGRIxU6ldhKkmmD/ALBvpB8L1AGF2t+xi9Gz4QtxalV3X7ZhDEDJ/ls+6/8ACPyrfv8AWblPYf8AKgCLRHkhDGsyX3ZiKbr7D/lQ7r3s4/zR3ZPlVWDaWLXJCDsWrfuz8p7L/Bet+rLyp7j/AAUUQVq/7oc0GWE4HDWRrptpzrbDaY5Y2kOaXAcHEacNuVS0EVzT1172Q5F9Qcs2v+VJLRdNgc4lspb0Nf7sNFzZ9PvalHhlZRse3dbGOOEEYgKkA15k0axVy6YbFAcQlJNKVLZPlTkX3ZuU9h/yrogpV83ZZfmGhizhQRvuzcr7Enyrzv1ZuVHck+VWAcQvTGoEX1ZuV9h/yr2L+s3Kew/5UokYgLNEu3/s3Kew/wCVTf8As3Kew/5VYDGiyl2/9m5T2H/Kpv8A2blPYf8AKgGKlEu3/s3Kew/5VN/7NynsSfKgGQC1z6kFv/ZuV9h/yry6/rNynsP+VAZlBSS9JBjDHaqVFdpqR+3rTY33ZeU9h/yoS12qwy0xurTUcMgI6wEAvhY3YmEc9AhsNg2SvHRun7tU/wCj2WiTun5FNgOhtYqt5ax7gSMxq/njStrrIP8AuX90/IjLPb7Gw1EpJ43NkPZwaBLAzAXqiC38s3K+w/5Vnfyzcr7D/lUALooWoTfyzcp7D/lU39s3Kew/5UAQ9ppkqfFBPEaOjfTjAJHqVo39s3Kew/5VN/bNynsSfKlgWxykjyXd13gsmF5+4R00CY7+2blPYk+VY37svKew/wCVTYAYrI4GvuRkbHLO/dl5T2JPlUF92XlPYk+VRYCYmlLNLR9g30g+F6MF+WblPYf8qT6WX1Z3QtDZK/aD7r/wv5kB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7" name="6 Imagen" descr="economia-y-emple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3068960"/>
            <a:ext cx="6286500" cy="309634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916832"/>
            <a:ext cx="7772400" cy="4102968"/>
          </a:xfrm>
        </p:spPr>
        <p:txBody>
          <a:bodyPr>
            <a:normAutofit/>
          </a:bodyPr>
          <a:lstStyle/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La Economía</a:t>
            </a:r>
            <a:r>
              <a:rPr lang="es-AR" sz="4000" dirty="0" smtClean="0">
                <a:latin typeface="Calibri" pitchFamily="34" charset="0"/>
                <a:cs typeface="Calibri" pitchFamily="34" charset="0"/>
              </a:rPr>
              <a:t> estudia como las sociedades  administran  </a:t>
            </a:r>
            <a:r>
              <a:rPr lang="es-AR" sz="4000" b="1" i="1" dirty="0" smtClean="0">
                <a:latin typeface="Calibri" pitchFamily="34" charset="0"/>
                <a:cs typeface="Calibri" pitchFamily="34" charset="0"/>
              </a:rPr>
              <a:t>recursos</a:t>
            </a:r>
            <a:r>
              <a:rPr lang="es-AR" sz="4000" dirty="0" smtClean="0">
                <a:latin typeface="Calibri" pitchFamily="34" charset="0"/>
                <a:cs typeface="Calibri" pitchFamily="34" charset="0"/>
              </a:rPr>
              <a:t> escasos, con el objeto de producir </a:t>
            </a:r>
            <a:r>
              <a:rPr lang="es-AR" sz="4000" b="1" i="1" dirty="0" smtClean="0">
                <a:latin typeface="Calibri" pitchFamily="34" charset="0"/>
                <a:cs typeface="Calibri" pitchFamily="34" charset="0"/>
              </a:rPr>
              <a:t>bienes y servicios,</a:t>
            </a:r>
            <a:r>
              <a:rPr lang="es-AR" sz="4000" dirty="0" smtClean="0">
                <a:latin typeface="Calibri" pitchFamily="34" charset="0"/>
                <a:cs typeface="Calibri" pitchFamily="34" charset="0"/>
              </a:rPr>
              <a:t> para satisfacer  las </a:t>
            </a:r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necesidades </a:t>
            </a:r>
            <a:r>
              <a:rPr lang="es-AR" sz="4000" dirty="0" smtClean="0">
                <a:latin typeface="Calibri" pitchFamily="34" charset="0"/>
                <a:cs typeface="Calibri" pitchFamily="34" charset="0"/>
              </a:rPr>
              <a:t>de sus miembros.</a:t>
            </a:r>
            <a:endParaRPr lang="es-AR" sz="40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2132856"/>
            <a:ext cx="7772400" cy="3886944"/>
          </a:xfrm>
        </p:spPr>
        <p:txBody>
          <a:bodyPr>
            <a:normAutofit/>
          </a:bodyPr>
          <a:lstStyle/>
          <a:p>
            <a:r>
              <a:rPr lang="es-AR" sz="5400" dirty="0" smtClean="0">
                <a:latin typeface="Calibri" pitchFamily="34" charset="0"/>
                <a:cs typeface="Calibri" pitchFamily="34" charset="0"/>
              </a:rPr>
              <a:t>Recursos</a:t>
            </a:r>
          </a:p>
          <a:p>
            <a:r>
              <a:rPr lang="es-AR" sz="5400" dirty="0" smtClean="0">
                <a:latin typeface="Calibri" pitchFamily="34" charset="0"/>
                <a:cs typeface="Calibri" pitchFamily="34" charset="0"/>
              </a:rPr>
              <a:t>Bienes y Servicios</a:t>
            </a:r>
          </a:p>
          <a:p>
            <a:r>
              <a:rPr lang="es-AR" sz="5400" dirty="0" smtClean="0">
                <a:latin typeface="Calibri" pitchFamily="34" charset="0"/>
                <a:cs typeface="Calibri" pitchFamily="34" charset="0"/>
              </a:rPr>
              <a:t>Necesidades</a:t>
            </a:r>
            <a:endParaRPr lang="es-AR" sz="5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48680"/>
            <a:ext cx="7772400" cy="1656184"/>
          </a:xfrm>
        </p:spPr>
        <p:txBody>
          <a:bodyPr>
            <a:normAutofit/>
          </a:bodyPr>
          <a:lstStyle/>
          <a:p>
            <a:pPr algn="ctr"/>
            <a:r>
              <a:rPr lang="es-AR" sz="5400" b="1" dirty="0" smtClean="0">
                <a:latin typeface="Calibri" pitchFamily="34" charset="0"/>
                <a:cs typeface="Calibri" pitchFamily="34" charset="0"/>
              </a:rPr>
              <a:t>Factores de la Producción</a:t>
            </a:r>
            <a:endParaRPr lang="es-AR" sz="5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2564904"/>
            <a:ext cx="7772400" cy="3240360"/>
          </a:xfrm>
        </p:spPr>
        <p:txBody>
          <a:bodyPr>
            <a:normAutofit/>
          </a:bodyPr>
          <a:lstStyle/>
          <a:p>
            <a:pPr algn="just"/>
            <a:r>
              <a:rPr lang="es-AR" sz="4000" dirty="0" smtClean="0">
                <a:latin typeface="Calibri" pitchFamily="34" charset="0"/>
                <a:cs typeface="Calibri" pitchFamily="34" charset="0"/>
              </a:rPr>
              <a:t>Son los elementos básicos utilizados  por las empresas o unidades económicas  en la producción de bienes y servicios 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5400" b="1" dirty="0" smtClean="0">
                <a:latin typeface="Calibri" pitchFamily="34" charset="0"/>
                <a:cs typeface="Calibri" pitchFamily="34" charset="0"/>
              </a:rPr>
              <a:t>Factores de la Producción</a:t>
            </a:r>
            <a:endParaRPr lang="es-AR" sz="54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3 Marcador de contenido" descr="factoresdelaproduccio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988840"/>
            <a:ext cx="6823391" cy="376919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48680"/>
            <a:ext cx="7772400" cy="1728192"/>
          </a:xfrm>
        </p:spPr>
        <p:txBody>
          <a:bodyPr>
            <a:noAutofit/>
          </a:bodyPr>
          <a:lstStyle/>
          <a:p>
            <a:pPr algn="ctr"/>
            <a:r>
              <a:rPr lang="es-AR" sz="8000" b="1" dirty="0" smtClean="0">
                <a:latin typeface="Calibri" pitchFamily="34" charset="0"/>
                <a:cs typeface="Calibri" pitchFamily="34" charset="0"/>
              </a:rPr>
              <a:t>Tierra</a:t>
            </a:r>
            <a:endParaRPr lang="es-AR" sz="8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2996952"/>
            <a:ext cx="7772400" cy="3022848"/>
          </a:xfrm>
        </p:spPr>
        <p:txBody>
          <a:bodyPr>
            <a:normAutofit fontScale="92500"/>
          </a:bodyPr>
          <a:lstStyle/>
          <a:p>
            <a:pPr algn="just"/>
            <a:r>
              <a:rPr lang="es-AR" sz="4400" dirty="0" smtClean="0">
                <a:latin typeface="Calibri" pitchFamily="34" charset="0"/>
                <a:cs typeface="Calibri" pitchFamily="34" charset="0"/>
              </a:rPr>
              <a:t>Indica no solo la tierra cultivable y urbana , sino también los recursos naturales que contiene, como los minerales.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692696"/>
            <a:ext cx="7772400" cy="1296144"/>
          </a:xfrm>
        </p:spPr>
        <p:txBody>
          <a:bodyPr>
            <a:noAutofit/>
          </a:bodyPr>
          <a:lstStyle/>
          <a:p>
            <a:pPr algn="ctr"/>
            <a:r>
              <a:rPr lang="es-AR" sz="7200" b="1" dirty="0" smtClean="0">
                <a:latin typeface="Calibri" pitchFamily="34" charset="0"/>
                <a:cs typeface="Calibri" pitchFamily="34" charset="0"/>
              </a:rPr>
              <a:t>Trabajo</a:t>
            </a:r>
            <a:endParaRPr lang="es-AR" sz="72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2204864"/>
            <a:ext cx="7772400" cy="3814936"/>
          </a:xfrm>
        </p:spPr>
        <p:txBody>
          <a:bodyPr/>
          <a:lstStyle/>
          <a:p>
            <a:pPr algn="just"/>
            <a:r>
              <a:rPr lang="es-AR" sz="4400" dirty="0" smtClean="0">
                <a:latin typeface="Calibri" pitchFamily="34" charset="0"/>
                <a:cs typeface="Calibri" pitchFamily="34" charset="0"/>
              </a:rPr>
              <a:t>Se refiere a las facultades físicas e intelectuales de los seres humanos que intervienen en el proceso productivo.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980728"/>
            <a:ext cx="7772400" cy="1152128"/>
          </a:xfrm>
        </p:spPr>
        <p:txBody>
          <a:bodyPr>
            <a:noAutofit/>
          </a:bodyPr>
          <a:lstStyle/>
          <a:p>
            <a:pPr algn="ctr"/>
            <a:r>
              <a:rPr lang="es-AR" sz="8000" b="1" dirty="0" smtClean="0">
                <a:latin typeface="Calibri" pitchFamily="34" charset="0"/>
                <a:cs typeface="Calibri" pitchFamily="34" charset="0"/>
              </a:rPr>
              <a:t>Capital</a:t>
            </a:r>
            <a:endParaRPr lang="es-AR" sz="80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2708920"/>
            <a:ext cx="7772400" cy="3310880"/>
          </a:xfrm>
        </p:spPr>
        <p:txBody>
          <a:bodyPr/>
          <a:lstStyle/>
          <a:p>
            <a:pPr algn="just"/>
            <a:r>
              <a:rPr lang="es-AR" sz="3600" dirty="0" smtClean="0">
                <a:latin typeface="Calibri" pitchFamily="34" charset="0"/>
                <a:cs typeface="Calibri" pitchFamily="34" charset="0"/>
              </a:rPr>
              <a:t>Son </a:t>
            </a:r>
            <a:r>
              <a:rPr lang="es-AR" sz="3600" dirty="0" smtClean="0">
                <a:latin typeface="Calibri" pitchFamily="34" charset="0"/>
                <a:cs typeface="Calibri" pitchFamily="34" charset="0"/>
              </a:rPr>
              <a:t>l</a:t>
            </a:r>
            <a:r>
              <a:rPr lang="es-AR" sz="3600" dirty="0" smtClean="0">
                <a:latin typeface="Calibri" pitchFamily="34" charset="0"/>
                <a:cs typeface="Calibri" pitchFamily="34" charset="0"/>
              </a:rPr>
              <a:t>os </a:t>
            </a:r>
            <a:r>
              <a:rPr lang="es-AR" sz="3600" dirty="0" smtClean="0">
                <a:latin typeface="Calibri" pitchFamily="34" charset="0"/>
                <a:cs typeface="Calibri" pitchFamily="34" charset="0"/>
              </a:rPr>
              <a:t>bienes duraderos, no dedicados al consumo sino a producir otros bienes. Comprende las edificaciones , las </a:t>
            </a:r>
            <a:r>
              <a:rPr lang="es-AR" sz="3600" dirty="0" smtClean="0">
                <a:latin typeface="Calibri" pitchFamily="34" charset="0"/>
                <a:cs typeface="Calibri" pitchFamily="34" charset="0"/>
              </a:rPr>
              <a:t>herramientas</a:t>
            </a:r>
            <a:r>
              <a:rPr lang="es-AR" sz="36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es-AR" sz="3600" dirty="0" smtClean="0">
                <a:latin typeface="Calibri" pitchFamily="34" charset="0"/>
                <a:cs typeface="Calibri" pitchFamily="34" charset="0"/>
              </a:rPr>
              <a:t>las maquinarias y equipos, etc.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67544" y="692696"/>
            <a:ext cx="8219256" cy="5760640"/>
          </a:xfrm>
        </p:spPr>
        <p:txBody>
          <a:bodyPr>
            <a:noAutofit/>
          </a:bodyPr>
          <a:lstStyle/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Capital Físico</a:t>
            </a:r>
            <a:r>
              <a:rPr lang="es-AR" sz="3200" dirty="0" smtClean="0">
                <a:latin typeface="Calibri" pitchFamily="34" charset="0"/>
                <a:cs typeface="Calibri" pitchFamily="34" charset="0"/>
              </a:rPr>
              <a:t>: Es el formado por los elementos materiales tangibles: edificios ,maquinarias, materias primas , etc.</a:t>
            </a:r>
          </a:p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Capital Humano</a:t>
            </a:r>
            <a:r>
              <a:rPr lang="es-AR" sz="3200" dirty="0" smtClean="0">
                <a:latin typeface="Calibri" pitchFamily="34" charset="0"/>
                <a:cs typeface="Calibri" pitchFamily="34" charset="0"/>
              </a:rPr>
              <a:t>: Es la educación y formación profesional de los empresarios y trabajadores de una empresa.</a:t>
            </a:r>
          </a:p>
          <a:p>
            <a:pPr algn="just"/>
            <a:r>
              <a:rPr lang="es-AR" sz="4000" b="1" dirty="0" smtClean="0">
                <a:latin typeface="Calibri" pitchFamily="34" charset="0"/>
                <a:cs typeface="Calibri" pitchFamily="34" charset="0"/>
              </a:rPr>
              <a:t>Capital Financiero</a:t>
            </a:r>
            <a:r>
              <a:rPr lang="es-AR" sz="3200" dirty="0" smtClean="0">
                <a:latin typeface="Calibri" pitchFamily="34" charset="0"/>
                <a:cs typeface="Calibri" pitchFamily="34" charset="0"/>
              </a:rPr>
              <a:t>: Es el dinero o fondos disponibles para la compra de capital físico ,para formar una empresa y mantener su actividad. </a:t>
            </a:r>
            <a:endParaRPr lang="es-AR" sz="3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778</TotalTime>
  <Words>195</Words>
  <Application>Microsoft Office PowerPoint</Application>
  <PresentationFormat>Presentación en pantalla (4:3)</PresentationFormat>
  <Paragraphs>17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Equidad</vt:lpstr>
      <vt:lpstr>ECONOMIA</vt:lpstr>
      <vt:lpstr>Diapositiva 2</vt:lpstr>
      <vt:lpstr>Diapositiva 3</vt:lpstr>
      <vt:lpstr>Factores de la Producción</vt:lpstr>
      <vt:lpstr>Factores de la Producción</vt:lpstr>
      <vt:lpstr>Tierra</vt:lpstr>
      <vt:lpstr>Trabajo</vt:lpstr>
      <vt:lpstr>Capital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N°1</dc:title>
  <dc:creator>analia</dc:creator>
  <cp:lastModifiedBy>analia</cp:lastModifiedBy>
  <cp:revision>26</cp:revision>
  <dcterms:created xsi:type="dcterms:W3CDTF">2016-04-14T01:23:18Z</dcterms:created>
  <dcterms:modified xsi:type="dcterms:W3CDTF">2020-03-18T19:01:52Z</dcterms:modified>
</cp:coreProperties>
</file>